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26"/>
  </p:notesMasterIdLst>
  <p:handoutMasterIdLst>
    <p:handoutMasterId r:id="rId27"/>
  </p:handoutMasterIdLst>
  <p:sldIdLst>
    <p:sldId id="257" r:id="rId4"/>
    <p:sldId id="283" r:id="rId5"/>
    <p:sldId id="296" r:id="rId6"/>
    <p:sldId id="291" r:id="rId7"/>
    <p:sldId id="293" r:id="rId8"/>
    <p:sldId id="294" r:id="rId9"/>
    <p:sldId id="286" r:id="rId10"/>
    <p:sldId id="304" r:id="rId11"/>
    <p:sldId id="285" r:id="rId12"/>
    <p:sldId id="284" r:id="rId13"/>
    <p:sldId id="287" r:id="rId14"/>
    <p:sldId id="289" r:id="rId15"/>
    <p:sldId id="277" r:id="rId16"/>
    <p:sldId id="307" r:id="rId17"/>
    <p:sldId id="298" r:id="rId18"/>
    <p:sldId id="295" r:id="rId19"/>
    <p:sldId id="303" r:id="rId20"/>
    <p:sldId id="306" r:id="rId21"/>
    <p:sldId id="276" r:id="rId22"/>
    <p:sldId id="273" r:id="rId23"/>
    <p:sldId id="300" r:id="rId24"/>
    <p:sldId id="29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0" d="100"/>
          <a:sy n="80" d="100"/>
        </p:scale>
        <p:origin x="90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091B5A9-5BB6-44E7-A728-C5223EDE4CAB}" type="datetimeFigureOut">
              <a:rPr lang="en-US" smtClean="0"/>
              <a:t>1/10/2022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281909-DB36-47EB-A829-60F388C148B5}" type="slidenum">
              <a:rPr lang="en-US" smtClean="0"/>
              <a:t>‹#›</a:t>
            </a:fld>
            <a:endParaRPr lang="en-US"/>
          </a:p>
        </p:txBody>
      </p:sp>
    </p:spTree>
    <p:extLst>
      <p:ext uri="{BB962C8B-B14F-4D97-AF65-F5344CB8AC3E}">
        <p14:creationId xmlns:p14="http://schemas.microsoft.com/office/powerpoint/2010/main" val="2249651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F49AED-2701-4563-8C53-40795C402EBA}" type="datetimeFigureOut">
              <a:rPr lang="en-US" smtClean="0"/>
              <a:t>1/10/2022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6A2E7E2-C79F-43C9-B2C6-59CA0DFC87FF}" type="slidenum">
              <a:rPr lang="en-US" smtClean="0"/>
              <a:t>‹#›</a:t>
            </a:fld>
            <a:endParaRPr lang="en-US"/>
          </a:p>
        </p:txBody>
      </p:sp>
    </p:spTree>
    <p:extLst>
      <p:ext uri="{BB962C8B-B14F-4D97-AF65-F5344CB8AC3E}">
        <p14:creationId xmlns:p14="http://schemas.microsoft.com/office/powerpoint/2010/main" val="351425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72994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334412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220216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257490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71393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346090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323677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243908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880055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250719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3348646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293169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1/10/2022 1:05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2154822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2YfzyUM56eKPhhJJrUyfnn_rTo0RA1PcCZsViRwEZN4/edit#gid=176727694" TargetMode="External"/><Relationship Id="rId2" Type="http://schemas.openxmlformats.org/officeDocument/2006/relationships/hyperlink" Target="https://docs.google.com/spreadsheets/d/1jpfYtbtVk0CXrlNtyofi15U2sZd_SzKh0taFruPH1DY/edit#gid=176727694" TargetMode="External"/><Relationship Id="rId1" Type="http://schemas.openxmlformats.org/officeDocument/2006/relationships/slideLayout" Target="../slideLayouts/slideLayout4.xml"/><Relationship Id="rId6" Type="http://schemas.openxmlformats.org/officeDocument/2006/relationships/hyperlink" Target="mailto:jwilson@sps.org" TargetMode="External"/><Relationship Id="rId5" Type="http://schemas.openxmlformats.org/officeDocument/2006/relationships/hyperlink" Target="mailto:krteague@sps.org" TargetMode="External"/><Relationship Id="rId4" Type="http://schemas.openxmlformats.org/officeDocument/2006/relationships/hyperlink" Target="mailto:jlcooper@sps.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C7Cqb_kHrH9cN2S0t3eJ2d1Mbs-pAh00tJ9Ecd7khIo/edit" TargetMode="External"/><Relationship Id="rId2" Type="http://schemas.openxmlformats.org/officeDocument/2006/relationships/hyperlink" Target="https://docs.google.com/document/d/1QJy-BVfNAWcktqvcuZRwyk0AXC076i9y9h7Q7tsdF_s/edit"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sps.org/site/Default.aspx?PageID=4636"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667252" y="2667253"/>
            <a:ext cx="6858001" cy="1523495"/>
          </a:xfrm>
        </p:spPr>
        <p:txBody>
          <a:bodyPr/>
          <a:lstStyle/>
          <a:p>
            <a:pPr algn="ctr"/>
            <a:r>
              <a:rPr lang="en-US" dirty="0"/>
              <a:t>Parkview High School</a:t>
            </a:r>
          </a:p>
        </p:txBody>
      </p:sp>
      <p:sp>
        <p:nvSpPr>
          <p:cNvPr id="4" name="TextBox 3"/>
          <p:cNvSpPr txBox="1"/>
          <p:nvPr/>
        </p:nvSpPr>
        <p:spPr>
          <a:xfrm>
            <a:off x="19050" y="1981200"/>
            <a:ext cx="9144000" cy="830997"/>
          </a:xfrm>
          <a:prstGeom prst="rect">
            <a:avLst/>
          </a:prstGeom>
          <a:noFill/>
        </p:spPr>
        <p:txBody>
          <a:bodyPr wrap="square" rtlCol="0">
            <a:spAutoFit/>
          </a:bodyPr>
          <a:lstStyle/>
          <a:p>
            <a:pPr algn="ctr"/>
            <a:r>
              <a:rPr lang="en-US" sz="4800" b="1" dirty="0">
                <a:solidFill>
                  <a:srgbClr val="FFC000"/>
                </a:solidFill>
                <a:latin typeface="Britannic Bold" pitchFamily="34" charset="0"/>
              </a:rPr>
              <a:t>Scheduling</a:t>
            </a:r>
            <a:r>
              <a:rPr lang="en-US" sz="4800" b="1" dirty="0">
                <a:solidFill>
                  <a:srgbClr val="FFC000"/>
                </a:solidFill>
                <a:effectLst>
                  <a:innerShdw blurRad="63500" dist="50800" dir="13500000">
                    <a:prstClr val="black">
                      <a:alpha val="50000"/>
                    </a:prstClr>
                  </a:innerShdw>
                </a:effectLst>
                <a:latin typeface="Britannic Bold" pitchFamily="34" charset="0"/>
              </a:rPr>
              <a:t> 2022-2023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392" y="3193197"/>
            <a:ext cx="4725315" cy="32076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152400"/>
            <a:ext cx="1447800" cy="1447800"/>
          </a:xfrm>
          <a:prstGeom prst="ellipse">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667252" y="2667253"/>
            <a:ext cx="6858001" cy="1523495"/>
          </a:xfrm>
        </p:spPr>
        <p:txBody>
          <a:bodyPr/>
          <a:lstStyle/>
          <a:p>
            <a:pPr algn="ctr"/>
            <a:r>
              <a:rPr lang="en-US" dirty="0"/>
              <a:t>Parkview High School</a:t>
            </a:r>
          </a:p>
        </p:txBody>
      </p:sp>
      <p:sp>
        <p:nvSpPr>
          <p:cNvPr id="4" name="TextBox 3"/>
          <p:cNvSpPr txBox="1"/>
          <p:nvPr/>
        </p:nvSpPr>
        <p:spPr>
          <a:xfrm>
            <a:off x="1" y="9525"/>
            <a:ext cx="9144000" cy="830997"/>
          </a:xfrm>
          <a:prstGeom prst="rect">
            <a:avLst/>
          </a:prstGeom>
          <a:noFill/>
        </p:spPr>
        <p:txBody>
          <a:bodyPr wrap="square" rtlCol="0">
            <a:spAutoFit/>
          </a:bodyPr>
          <a:lstStyle/>
          <a:p>
            <a:pPr algn="ctr"/>
            <a:r>
              <a:rPr lang="en-US" sz="4800" b="1" dirty="0">
                <a:solidFill>
                  <a:srgbClr val="FFC000"/>
                </a:solidFill>
                <a:latin typeface="Britannic Bold" pitchFamily="34" charset="0"/>
              </a:rPr>
              <a:t>SPS Choice Programs</a:t>
            </a:r>
            <a:endParaRPr lang="en-US" sz="4800" b="1" dirty="0">
              <a:solidFill>
                <a:srgbClr val="FFC000"/>
              </a:solidFill>
              <a:effectLst>
                <a:innerShdw blurRad="63500" dist="50800" dir="13500000">
                  <a:prstClr val="black">
                    <a:alpha val="50000"/>
                  </a:prstClr>
                </a:innerShdw>
              </a:effectLst>
              <a:latin typeface="Britannic Bold" pitchFamily="34" charset="0"/>
            </a:endParaRPr>
          </a:p>
        </p:txBody>
      </p:sp>
      <p:sp>
        <p:nvSpPr>
          <p:cNvPr id="14" name="Rectangle 3"/>
          <p:cNvSpPr txBox="1">
            <a:spLocks noRot="1" noChangeArrowheads="1"/>
          </p:cNvSpPr>
          <p:nvPr/>
        </p:nvSpPr>
        <p:spPr>
          <a:xfrm>
            <a:off x="1431925" y="6131779"/>
            <a:ext cx="8388350" cy="4191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a:p>
            <a:pPr>
              <a:buFont typeface="Wingdings" panose="05000000000000000000" pitchFamily="2" charset="2"/>
              <a:buNone/>
            </a:pPr>
            <a:endParaRPr lang="en-US" altLang="en-US" dirty="0"/>
          </a:p>
          <a:p>
            <a:endParaRPr lang="en-US" altLang="en-US" dirty="0"/>
          </a:p>
        </p:txBody>
      </p:sp>
      <p:sp>
        <p:nvSpPr>
          <p:cNvPr id="7" name="Rectangle 3"/>
          <p:cNvSpPr txBox="1">
            <a:spLocks noRot="1" noChangeArrowheads="1"/>
          </p:cNvSpPr>
          <p:nvPr/>
        </p:nvSpPr>
        <p:spPr>
          <a:xfrm>
            <a:off x="876851" y="1285825"/>
            <a:ext cx="8007350" cy="5029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p:txBody>
      </p:sp>
      <p:grpSp>
        <p:nvGrpSpPr>
          <p:cNvPr id="13" name="Group 12"/>
          <p:cNvGrpSpPr/>
          <p:nvPr/>
        </p:nvGrpSpPr>
        <p:grpSpPr>
          <a:xfrm>
            <a:off x="877942" y="1460172"/>
            <a:ext cx="8235109" cy="1298236"/>
            <a:chOff x="877265" y="840819"/>
            <a:chExt cx="8235109" cy="1298236"/>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6717" b="12409"/>
            <a:stretch/>
          </p:blipFill>
          <p:spPr>
            <a:xfrm>
              <a:off x="877265" y="850048"/>
              <a:ext cx="1637335" cy="1289007"/>
            </a:xfrm>
            <a:prstGeom prst="rect">
              <a:avLst/>
            </a:prstGeom>
          </p:spPr>
        </p:pic>
        <p:sp>
          <p:nvSpPr>
            <p:cNvPr id="15" name="Rectangle 14"/>
            <p:cNvSpPr/>
            <p:nvPr/>
          </p:nvSpPr>
          <p:spPr>
            <a:xfrm>
              <a:off x="2667000" y="840819"/>
              <a:ext cx="6445374" cy="1200329"/>
            </a:xfrm>
            <a:prstGeom prst="rect">
              <a:avLst/>
            </a:prstGeom>
          </p:spPr>
          <p:txBody>
            <a:bodyPr wrap="square">
              <a:spAutoFit/>
            </a:bodyPr>
            <a:lstStyle/>
            <a:p>
              <a:pPr algn="ctr">
                <a:defRPr/>
              </a:pPr>
              <a:r>
                <a:rPr lang="en-US" sz="3200" b="1" dirty="0">
                  <a:solidFill>
                    <a:srgbClr val="FFC000"/>
                  </a:solidFill>
                </a:rPr>
                <a:t>OTC Career Center</a:t>
              </a:r>
            </a:p>
            <a:p>
              <a:pPr algn="ctr">
                <a:defRPr/>
              </a:pPr>
              <a:r>
                <a:rPr lang="en-US" sz="2000" b="1" dirty="0">
                  <a:solidFill>
                    <a:srgbClr val="FFC000"/>
                  </a:solidFill>
                </a:rPr>
                <a:t>20 Strands (See Selection of Studies) in AM or PM</a:t>
              </a:r>
            </a:p>
            <a:p>
              <a:pPr algn="ctr">
                <a:defRPr/>
              </a:pPr>
              <a:r>
                <a:rPr lang="en-US" sz="2000" b="1" dirty="0">
                  <a:solidFill>
                    <a:srgbClr val="FFC000"/>
                  </a:solidFill>
                </a:rPr>
                <a:t>Earn up to 40 college credit hours in 2 years </a:t>
              </a:r>
            </a:p>
          </p:txBody>
        </p:sp>
      </p:grpSp>
      <p:grpSp>
        <p:nvGrpSpPr>
          <p:cNvPr id="19" name="Group 18"/>
          <p:cNvGrpSpPr/>
          <p:nvPr/>
        </p:nvGrpSpPr>
        <p:grpSpPr>
          <a:xfrm>
            <a:off x="876851" y="2872100"/>
            <a:ext cx="8236200" cy="1289007"/>
            <a:chOff x="876174" y="2251111"/>
            <a:chExt cx="8236200" cy="1289007"/>
          </a:xfrm>
        </p:grpSpPr>
        <p:pic>
          <p:nvPicPr>
            <p:cNvPr id="1026" name="Picture 2" descr="https://pbs.twimg.com/profile_images/495227934269898752/PkvKljTH.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174" y="2251111"/>
              <a:ext cx="1638426" cy="128900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666999" y="2251111"/>
              <a:ext cx="6445375" cy="1200329"/>
            </a:xfrm>
            <a:prstGeom prst="rect">
              <a:avLst/>
            </a:prstGeom>
          </p:spPr>
          <p:txBody>
            <a:bodyPr wrap="square">
              <a:spAutoFit/>
            </a:bodyPr>
            <a:lstStyle/>
            <a:p>
              <a:pPr algn="ctr">
                <a:defRPr/>
              </a:pPr>
              <a:r>
                <a:rPr lang="en-US" sz="3200" b="1" dirty="0">
                  <a:solidFill>
                    <a:srgbClr val="FFC000"/>
                  </a:solidFill>
                </a:rPr>
                <a:t>OTC Middle College</a:t>
              </a:r>
            </a:p>
            <a:p>
              <a:pPr algn="ctr">
                <a:defRPr/>
              </a:pPr>
              <a:r>
                <a:rPr lang="en-US" sz="2000" b="1" dirty="0">
                  <a:solidFill>
                    <a:srgbClr val="FFC000"/>
                  </a:solidFill>
                </a:rPr>
                <a:t>20 Strands </a:t>
              </a:r>
            </a:p>
            <a:p>
              <a:pPr algn="ctr">
                <a:defRPr/>
              </a:pPr>
              <a:r>
                <a:rPr lang="en-US" sz="2000" b="1" dirty="0">
                  <a:solidFill>
                    <a:srgbClr val="FFC000"/>
                  </a:solidFill>
                </a:rPr>
                <a:t>Junior and/or Senior years spent on OTC’s campus</a:t>
              </a:r>
            </a:p>
          </p:txBody>
        </p:sp>
      </p:grpSp>
      <p:grpSp>
        <p:nvGrpSpPr>
          <p:cNvPr id="20" name="Group 19"/>
          <p:cNvGrpSpPr/>
          <p:nvPr/>
        </p:nvGrpSpPr>
        <p:grpSpPr>
          <a:xfrm>
            <a:off x="849356" y="4381756"/>
            <a:ext cx="8233686" cy="1815882"/>
            <a:chOff x="876174" y="3652174"/>
            <a:chExt cx="8233686" cy="1815882"/>
          </a:xfrm>
        </p:grpSpPr>
        <p:pic>
          <p:nvPicPr>
            <p:cNvPr id="6" name="Picture 5"/>
            <p:cNvPicPr>
              <a:picLocks noChangeAspect="1"/>
            </p:cNvPicPr>
            <p:nvPr/>
          </p:nvPicPr>
          <p:blipFill>
            <a:blip r:embed="rId5"/>
            <a:stretch>
              <a:fillRect/>
            </a:stretch>
          </p:blipFill>
          <p:spPr>
            <a:xfrm>
              <a:off x="876174" y="3652174"/>
              <a:ext cx="1638426" cy="1280903"/>
            </a:xfrm>
            <a:prstGeom prst="rect">
              <a:avLst/>
            </a:prstGeom>
          </p:spPr>
        </p:pic>
        <p:sp>
          <p:nvSpPr>
            <p:cNvPr id="17" name="Rectangle 16"/>
            <p:cNvSpPr/>
            <p:nvPr/>
          </p:nvSpPr>
          <p:spPr>
            <a:xfrm>
              <a:off x="2666999" y="3652174"/>
              <a:ext cx="6442861" cy="1815882"/>
            </a:xfrm>
            <a:prstGeom prst="rect">
              <a:avLst/>
            </a:prstGeom>
          </p:spPr>
          <p:txBody>
            <a:bodyPr wrap="square">
              <a:spAutoFit/>
            </a:bodyPr>
            <a:lstStyle/>
            <a:p>
              <a:pPr algn="ctr">
                <a:defRPr/>
              </a:pPr>
              <a:r>
                <a:rPr lang="en-US" sz="3200" b="1" dirty="0">
                  <a:solidFill>
                    <a:srgbClr val="FFC000"/>
                  </a:solidFill>
                </a:rPr>
                <a:t>GO CAPS</a:t>
              </a:r>
            </a:p>
            <a:p>
              <a:pPr algn="ctr">
                <a:defRPr/>
              </a:pPr>
              <a:r>
                <a:rPr lang="en-US" sz="2000" b="1" dirty="0">
                  <a:solidFill>
                    <a:srgbClr val="FFC000"/>
                  </a:solidFill>
                </a:rPr>
                <a:t>Three Strands:</a:t>
              </a:r>
            </a:p>
            <a:p>
              <a:pPr algn="ctr">
                <a:defRPr/>
              </a:pPr>
              <a:r>
                <a:rPr lang="en-US" sz="2000" b="1" dirty="0">
                  <a:solidFill>
                    <a:srgbClr val="FFC000"/>
                  </a:solidFill>
                </a:rPr>
                <a:t>Health Care, Business, Engineering &amp; Manufacturing</a:t>
              </a:r>
            </a:p>
            <a:p>
              <a:pPr algn="ctr">
                <a:defRPr/>
              </a:pPr>
              <a:r>
                <a:rPr lang="en-US" sz="2000" b="1" dirty="0">
                  <a:solidFill>
                    <a:srgbClr val="FFC000"/>
                  </a:solidFill>
                </a:rPr>
                <a:t>Educational experiences in the workforce setting, </a:t>
              </a:r>
            </a:p>
            <a:p>
              <a:pPr algn="ctr">
                <a:defRPr/>
              </a:pPr>
              <a:r>
                <a:rPr lang="en-US" sz="2000" b="1" dirty="0">
                  <a:solidFill>
                    <a:srgbClr val="FFC000"/>
                  </a:solidFill>
                </a:rPr>
                <a:t>Flyers in the Counseling office</a:t>
              </a:r>
            </a:p>
          </p:txBody>
        </p:sp>
      </p:grpSp>
    </p:spTree>
    <p:extLst>
      <p:ext uri="{BB962C8B-B14F-4D97-AF65-F5344CB8AC3E}">
        <p14:creationId xmlns:p14="http://schemas.microsoft.com/office/powerpoint/2010/main" val="31668248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667252" y="2667253"/>
            <a:ext cx="6858001" cy="1523495"/>
          </a:xfrm>
        </p:spPr>
        <p:txBody>
          <a:bodyPr/>
          <a:lstStyle/>
          <a:p>
            <a:pPr algn="ctr"/>
            <a:r>
              <a:rPr lang="en-US" dirty="0"/>
              <a:t>Parkview High School</a:t>
            </a:r>
          </a:p>
        </p:txBody>
      </p:sp>
      <p:sp>
        <p:nvSpPr>
          <p:cNvPr id="4" name="TextBox 3"/>
          <p:cNvSpPr txBox="1"/>
          <p:nvPr/>
        </p:nvSpPr>
        <p:spPr>
          <a:xfrm>
            <a:off x="1" y="9525"/>
            <a:ext cx="9144000" cy="830997"/>
          </a:xfrm>
          <a:prstGeom prst="rect">
            <a:avLst/>
          </a:prstGeom>
          <a:noFill/>
        </p:spPr>
        <p:txBody>
          <a:bodyPr wrap="square" rtlCol="0">
            <a:spAutoFit/>
          </a:bodyPr>
          <a:lstStyle/>
          <a:p>
            <a:pPr algn="ctr"/>
            <a:r>
              <a:rPr lang="en-US" sz="4800" b="1" dirty="0">
                <a:solidFill>
                  <a:srgbClr val="FFC000"/>
                </a:solidFill>
                <a:latin typeface="Britannic Bold" pitchFamily="34" charset="0"/>
              </a:rPr>
              <a:t>NCAA Eligibility</a:t>
            </a:r>
            <a:endParaRPr lang="en-US" sz="4800" b="1" dirty="0">
              <a:solidFill>
                <a:srgbClr val="FFC000"/>
              </a:solidFill>
              <a:effectLst>
                <a:innerShdw blurRad="63500" dist="50800" dir="13500000">
                  <a:prstClr val="black">
                    <a:alpha val="50000"/>
                  </a:prstClr>
                </a:innerShdw>
              </a:effectLst>
              <a:latin typeface="Britannic Bold" pitchFamily="34" charset="0"/>
            </a:endParaRPr>
          </a:p>
        </p:txBody>
      </p:sp>
      <p:sp>
        <p:nvSpPr>
          <p:cNvPr id="14" name="Rectangle 3"/>
          <p:cNvSpPr txBox="1">
            <a:spLocks noRot="1" noChangeArrowheads="1"/>
          </p:cNvSpPr>
          <p:nvPr/>
        </p:nvSpPr>
        <p:spPr>
          <a:xfrm>
            <a:off x="1431925" y="6131779"/>
            <a:ext cx="8388350" cy="4191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a:p>
            <a:pPr>
              <a:buFont typeface="Wingdings" panose="05000000000000000000" pitchFamily="2" charset="2"/>
              <a:buNone/>
            </a:pPr>
            <a:endParaRPr lang="en-US" altLang="en-US" dirty="0"/>
          </a:p>
          <a:p>
            <a:endParaRPr lang="en-US" altLang="en-US" dirty="0"/>
          </a:p>
        </p:txBody>
      </p:sp>
      <p:sp>
        <p:nvSpPr>
          <p:cNvPr id="7" name="Rectangle 3"/>
          <p:cNvSpPr txBox="1">
            <a:spLocks noRot="1" noChangeArrowheads="1"/>
          </p:cNvSpPr>
          <p:nvPr/>
        </p:nvSpPr>
        <p:spPr>
          <a:xfrm>
            <a:off x="990600" y="5486400"/>
            <a:ext cx="8007350" cy="5029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p:txBody>
      </p:sp>
      <p:pic>
        <p:nvPicPr>
          <p:cNvPr id="3" name="Picture 2"/>
          <p:cNvPicPr>
            <a:picLocks noChangeAspect="1"/>
          </p:cNvPicPr>
          <p:nvPr/>
        </p:nvPicPr>
        <p:blipFill rotWithShape="1">
          <a:blip r:embed="rId3"/>
          <a:srcRect l="6339" t="3655" r="9156" b="7996"/>
          <a:stretch/>
        </p:blipFill>
        <p:spPr>
          <a:xfrm>
            <a:off x="1714501" y="990600"/>
            <a:ext cx="5715000" cy="5590455"/>
          </a:xfrm>
          <a:prstGeom prst="rect">
            <a:avLst/>
          </a:prstGeom>
        </p:spPr>
      </p:pic>
    </p:spTree>
    <p:extLst>
      <p:ext uri="{BB962C8B-B14F-4D97-AF65-F5344CB8AC3E}">
        <p14:creationId xmlns:p14="http://schemas.microsoft.com/office/powerpoint/2010/main" val="2349013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3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Rot="1" noChangeArrowheads="1"/>
          </p:cNvSpPr>
          <p:nvPr/>
        </p:nvSpPr>
        <p:spPr>
          <a:xfrm>
            <a:off x="781050" y="1600200"/>
            <a:ext cx="8235950" cy="5257800"/>
          </a:xfrm>
          <a:prstGeom prst="rect">
            <a:avLst/>
          </a:prstGeom>
        </p:spPr>
        <p:txBody>
          <a:bodyPr vert="horz" lIns="0" tIns="0" rIns="0" bIns="0" rtlCol="0" anchor="ctr">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en-US" altLang="en-US" sz="1600" b="1" dirty="0">
              <a:solidFill>
                <a:srgbClr val="FFC000"/>
              </a:solidFill>
            </a:endParaRPr>
          </a:p>
          <a:p>
            <a:pPr>
              <a:defRPr/>
            </a:pPr>
            <a:endParaRPr lang="en-US" altLang="en-US" sz="1600" b="1" dirty="0">
              <a:solidFill>
                <a:srgbClr val="FFC000"/>
              </a:solidFill>
            </a:endParaRPr>
          </a:p>
          <a:p>
            <a:endParaRPr lang="en-US" altLang="en-US" sz="2400" b="1" dirty="0">
              <a:solidFill>
                <a:srgbClr val="FFC000"/>
              </a:solidFill>
            </a:endParaRPr>
          </a:p>
          <a:p>
            <a:endParaRPr lang="en-US" altLang="en-US" sz="2400" b="1" u="sng" dirty="0">
              <a:solidFill>
                <a:srgbClr val="FFC000"/>
              </a:solidFill>
            </a:endParaRPr>
          </a:p>
          <a:p>
            <a:endParaRPr lang="en-US" altLang="en-US" sz="2400" b="1" dirty="0">
              <a:solidFill>
                <a:srgbClr val="FFC000"/>
              </a:solidFill>
            </a:endParaRPr>
          </a:p>
        </p:txBody>
      </p:sp>
      <p:sp>
        <p:nvSpPr>
          <p:cNvPr id="2" name="Title 1"/>
          <p:cNvSpPr>
            <a:spLocks noGrp="1"/>
          </p:cNvSpPr>
          <p:nvPr>
            <p:ph type="ctrTitle"/>
          </p:nvPr>
        </p:nvSpPr>
        <p:spPr>
          <a:xfrm rot="16200000">
            <a:off x="-2676777" y="2972053"/>
            <a:ext cx="6858001" cy="1523495"/>
          </a:xfrm>
        </p:spPr>
        <p:txBody>
          <a:bodyPr/>
          <a:lstStyle/>
          <a:p>
            <a:pPr algn="ctr"/>
            <a:r>
              <a:rPr lang="en-US" dirty="0"/>
              <a:t>Parkview High School</a:t>
            </a:r>
          </a:p>
        </p:txBody>
      </p:sp>
      <p:sp>
        <p:nvSpPr>
          <p:cNvPr id="4" name="TextBox 3"/>
          <p:cNvSpPr txBox="1"/>
          <p:nvPr/>
        </p:nvSpPr>
        <p:spPr>
          <a:xfrm>
            <a:off x="1" y="9525"/>
            <a:ext cx="9144000" cy="830997"/>
          </a:xfrm>
          <a:prstGeom prst="rect">
            <a:avLst/>
          </a:prstGeom>
          <a:noFill/>
        </p:spPr>
        <p:txBody>
          <a:bodyPr wrap="square" rtlCol="0">
            <a:spAutoFit/>
          </a:bodyPr>
          <a:lstStyle/>
          <a:p>
            <a:pPr algn="ctr"/>
            <a:r>
              <a:rPr lang="en-US" sz="4800" b="1" dirty="0">
                <a:solidFill>
                  <a:srgbClr val="FFC000"/>
                </a:solidFill>
                <a:latin typeface="Britannic Bold" pitchFamily="34" charset="0"/>
              </a:rPr>
              <a:t>Questions? </a:t>
            </a:r>
            <a:r>
              <a:rPr lang="en-US" sz="3600" b="1" dirty="0">
                <a:solidFill>
                  <a:srgbClr val="FFC000"/>
                </a:solidFill>
                <a:latin typeface="Britannic Bold" pitchFamily="34" charset="0"/>
              </a:rPr>
              <a:t>Contact Your Counselor</a:t>
            </a:r>
            <a:endParaRPr lang="en-US" sz="4800" b="1" dirty="0">
              <a:solidFill>
                <a:srgbClr val="FFC000"/>
              </a:solidFill>
              <a:effectLst>
                <a:innerShdw blurRad="63500" dist="50800" dir="13500000">
                  <a:prstClr val="black">
                    <a:alpha val="50000"/>
                  </a:prstClr>
                </a:innerShdw>
              </a:effectLst>
              <a:latin typeface="Britannic Bold" pitchFamily="34" charset="0"/>
            </a:endParaRPr>
          </a:p>
        </p:txBody>
      </p:sp>
      <p:sp>
        <p:nvSpPr>
          <p:cNvPr id="14" name="Rectangle 3"/>
          <p:cNvSpPr txBox="1">
            <a:spLocks noRot="1" noChangeArrowheads="1"/>
          </p:cNvSpPr>
          <p:nvPr/>
        </p:nvSpPr>
        <p:spPr>
          <a:xfrm>
            <a:off x="1431925" y="6131779"/>
            <a:ext cx="8388350" cy="4191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a:p>
            <a:pPr>
              <a:buFont typeface="Wingdings" panose="05000000000000000000" pitchFamily="2" charset="2"/>
              <a:buNone/>
            </a:pPr>
            <a:endParaRPr lang="en-US" altLang="en-US" dirty="0"/>
          </a:p>
          <a:p>
            <a:endParaRPr lang="en-US" altLang="en-US" dirty="0"/>
          </a:p>
        </p:txBody>
      </p:sp>
      <p:sp>
        <p:nvSpPr>
          <p:cNvPr id="7" name="Rectangle 3"/>
          <p:cNvSpPr txBox="1">
            <a:spLocks noRot="1" noChangeArrowheads="1"/>
          </p:cNvSpPr>
          <p:nvPr/>
        </p:nvSpPr>
        <p:spPr>
          <a:xfrm>
            <a:off x="990600" y="5486400"/>
            <a:ext cx="8007350" cy="5029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p:txBody>
      </p:sp>
      <p:sp>
        <p:nvSpPr>
          <p:cNvPr id="9" name="Rectangle 3"/>
          <p:cNvSpPr txBox="1">
            <a:spLocks noRot="1" noChangeArrowheads="1"/>
          </p:cNvSpPr>
          <p:nvPr/>
        </p:nvSpPr>
        <p:spPr>
          <a:xfrm>
            <a:off x="616560" y="3615470"/>
            <a:ext cx="8464550" cy="4572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09537">
              <a:buFont typeface="Wingdings 3" panose="05040102010807070707" pitchFamily="18" charset="2"/>
              <a:buNone/>
              <a:defRPr/>
            </a:pPr>
            <a:endParaRPr lang="en-US" altLang="en-US" b="1" dirty="0"/>
          </a:p>
          <a:p>
            <a:pPr>
              <a:defRPr/>
            </a:pPr>
            <a:endParaRPr lang="en-US" altLang="en-US" dirty="0"/>
          </a:p>
        </p:txBody>
      </p:sp>
      <p:pic>
        <p:nvPicPr>
          <p:cNvPr id="5" name="Picture 4"/>
          <p:cNvPicPr>
            <a:picLocks noChangeAspect="1"/>
          </p:cNvPicPr>
          <p:nvPr/>
        </p:nvPicPr>
        <p:blipFill rotWithShape="1">
          <a:blip r:embed="rId3"/>
          <a:srcRect r="970"/>
          <a:stretch/>
        </p:blipFill>
        <p:spPr>
          <a:xfrm>
            <a:off x="914400" y="990600"/>
            <a:ext cx="7848600" cy="5486400"/>
          </a:xfrm>
          <a:prstGeom prst="rect">
            <a:avLst/>
          </a:prstGeom>
        </p:spPr>
      </p:pic>
      <p:grpSp>
        <p:nvGrpSpPr>
          <p:cNvPr id="10" name="Group 9"/>
          <p:cNvGrpSpPr/>
          <p:nvPr/>
        </p:nvGrpSpPr>
        <p:grpSpPr>
          <a:xfrm>
            <a:off x="914400" y="990600"/>
            <a:ext cx="7848600" cy="5486399"/>
            <a:chOff x="907440" y="497742"/>
            <a:chExt cx="7848600" cy="5486399"/>
          </a:xfrm>
        </p:grpSpPr>
        <p:pic>
          <p:nvPicPr>
            <p:cNvPr id="6" name="Picture 5"/>
            <p:cNvPicPr>
              <a:picLocks noChangeAspect="1"/>
            </p:cNvPicPr>
            <p:nvPr/>
          </p:nvPicPr>
          <p:blipFill>
            <a:blip r:embed="rId4"/>
            <a:stretch>
              <a:fillRect/>
            </a:stretch>
          </p:blipFill>
          <p:spPr>
            <a:xfrm>
              <a:off x="907440" y="497742"/>
              <a:ext cx="7848600" cy="5486399"/>
            </a:xfrm>
            <a:prstGeom prst="rect">
              <a:avLst/>
            </a:prstGeom>
          </p:spPr>
        </p:pic>
        <p:sp>
          <p:nvSpPr>
            <p:cNvPr id="8" name="Right Arrow 7"/>
            <p:cNvSpPr/>
            <p:nvPr/>
          </p:nvSpPr>
          <p:spPr bwMode="auto">
            <a:xfrm>
              <a:off x="3581400" y="1148404"/>
              <a:ext cx="2191253" cy="972954"/>
            </a:xfrm>
            <a:prstGeom prst="rightArrow">
              <a:avLst/>
            </a:prstGeom>
            <a:solidFill>
              <a:schemeClr val="bg2">
                <a:lumMod val="75000"/>
              </a:schemeClr>
            </a:solidFill>
            <a:ln w="57150">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pic>
        <p:nvPicPr>
          <p:cNvPr id="15" name="Picture 14"/>
          <p:cNvPicPr>
            <a:picLocks noChangeAspect="1"/>
          </p:cNvPicPr>
          <p:nvPr/>
        </p:nvPicPr>
        <p:blipFill>
          <a:blip r:embed="rId5"/>
          <a:stretch>
            <a:fillRect/>
          </a:stretch>
        </p:blipFill>
        <p:spPr>
          <a:xfrm>
            <a:off x="914400" y="990599"/>
            <a:ext cx="7848600" cy="5486400"/>
          </a:xfrm>
          <a:prstGeom prst="rect">
            <a:avLst/>
          </a:prstGeom>
        </p:spPr>
      </p:pic>
      <p:pic>
        <p:nvPicPr>
          <p:cNvPr id="16" name="Picture 15"/>
          <p:cNvPicPr>
            <a:picLocks noChangeAspect="1"/>
          </p:cNvPicPr>
          <p:nvPr/>
        </p:nvPicPr>
        <p:blipFill>
          <a:blip r:embed="rId6"/>
          <a:stretch>
            <a:fillRect/>
          </a:stretch>
        </p:blipFill>
        <p:spPr>
          <a:xfrm>
            <a:off x="914400" y="990598"/>
            <a:ext cx="7848600" cy="5486401"/>
          </a:xfrm>
          <a:prstGeom prst="rect">
            <a:avLst/>
          </a:prstGeom>
        </p:spPr>
      </p:pic>
      <p:pic>
        <p:nvPicPr>
          <p:cNvPr id="17" name="Picture 16"/>
          <p:cNvPicPr>
            <a:picLocks noChangeAspect="1"/>
          </p:cNvPicPr>
          <p:nvPr/>
        </p:nvPicPr>
        <p:blipFill>
          <a:blip r:embed="rId7"/>
          <a:stretch>
            <a:fillRect/>
          </a:stretch>
        </p:blipFill>
        <p:spPr>
          <a:xfrm>
            <a:off x="2730687" y="990597"/>
            <a:ext cx="4536479" cy="5486402"/>
          </a:xfrm>
          <a:prstGeom prst="rect">
            <a:avLst/>
          </a:prstGeom>
        </p:spPr>
      </p:pic>
    </p:spTree>
    <p:extLst>
      <p:ext uri="{BB962C8B-B14F-4D97-AF65-F5344CB8AC3E}">
        <p14:creationId xmlns:p14="http://schemas.microsoft.com/office/powerpoint/2010/main" val="3399294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3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3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edge">
                                      <p:cBhvr>
                                        <p:cTn id="20" dur="3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edge">
                                      <p:cBhvr>
                                        <p:cTn id="25" dur="3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edge">
                                      <p:cBhvr>
                                        <p:cTn id="30" dur="3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9"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673961" y="2667253"/>
            <a:ext cx="6858001" cy="1523495"/>
          </a:xfrm>
        </p:spPr>
        <p:txBody>
          <a:bodyPr/>
          <a:lstStyle/>
          <a:p>
            <a:pPr algn="ctr"/>
            <a:r>
              <a:rPr lang="en-US" dirty="0"/>
              <a:t>Parkview High School</a:t>
            </a:r>
          </a:p>
        </p:txBody>
      </p:sp>
      <p:sp>
        <p:nvSpPr>
          <p:cNvPr id="14" name="Rectangle 3"/>
          <p:cNvSpPr txBox="1">
            <a:spLocks noRot="1" noChangeArrowheads="1"/>
          </p:cNvSpPr>
          <p:nvPr/>
        </p:nvSpPr>
        <p:spPr>
          <a:xfrm>
            <a:off x="1431925" y="6131779"/>
            <a:ext cx="8388350" cy="4191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a:p>
            <a:pPr>
              <a:buFont typeface="Wingdings" panose="05000000000000000000" pitchFamily="2" charset="2"/>
              <a:buNone/>
            </a:pPr>
            <a:endParaRPr lang="en-US" altLang="en-US" dirty="0"/>
          </a:p>
          <a:p>
            <a:endParaRPr lang="en-US" altLang="en-US" dirty="0"/>
          </a:p>
        </p:txBody>
      </p:sp>
      <p:sp>
        <p:nvSpPr>
          <p:cNvPr id="7" name="Rectangle 3"/>
          <p:cNvSpPr txBox="1">
            <a:spLocks noRot="1" noChangeArrowheads="1"/>
          </p:cNvSpPr>
          <p:nvPr/>
        </p:nvSpPr>
        <p:spPr>
          <a:xfrm>
            <a:off x="990600" y="5486400"/>
            <a:ext cx="8007350" cy="5029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p:txBody>
      </p:sp>
      <p:sp>
        <p:nvSpPr>
          <p:cNvPr id="9" name="Rectangle 3"/>
          <p:cNvSpPr txBox="1">
            <a:spLocks noRot="1" noChangeArrowheads="1"/>
          </p:cNvSpPr>
          <p:nvPr/>
        </p:nvSpPr>
        <p:spPr>
          <a:xfrm>
            <a:off x="616560" y="3615470"/>
            <a:ext cx="8464550" cy="4572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09537">
              <a:buFont typeface="Wingdings 3" panose="05040102010807070707" pitchFamily="18" charset="2"/>
              <a:buNone/>
              <a:defRPr/>
            </a:pPr>
            <a:endParaRPr lang="en-US" altLang="en-US" b="1" dirty="0"/>
          </a:p>
          <a:p>
            <a:pPr>
              <a:defRPr/>
            </a:pPr>
            <a:endParaRPr lang="en-US" alt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8781"/>
          <a:stretch/>
        </p:blipFill>
        <p:spPr>
          <a:xfrm>
            <a:off x="1105510" y="160257"/>
            <a:ext cx="7486650" cy="1164422"/>
          </a:xfrm>
          <a:prstGeom prst="rect">
            <a:avLst/>
          </a:prstGeom>
        </p:spPr>
      </p:pic>
      <p:sp>
        <p:nvSpPr>
          <p:cNvPr id="12" name="Rectangle 3"/>
          <p:cNvSpPr txBox="1">
            <a:spLocks noRot="1" noChangeArrowheads="1"/>
          </p:cNvSpPr>
          <p:nvPr/>
        </p:nvSpPr>
        <p:spPr>
          <a:xfrm>
            <a:off x="1136650" y="5241727"/>
            <a:ext cx="8007350" cy="48006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09538"/>
            <a:endParaRPr lang="en-US" altLang="en-US" u="sng" dirty="0"/>
          </a:p>
        </p:txBody>
      </p:sp>
      <p:grpSp>
        <p:nvGrpSpPr>
          <p:cNvPr id="15" name="Group 14"/>
          <p:cNvGrpSpPr/>
          <p:nvPr/>
        </p:nvGrpSpPr>
        <p:grpSpPr>
          <a:xfrm>
            <a:off x="1105508" y="1516322"/>
            <a:ext cx="7605469" cy="5181600"/>
            <a:chOff x="5947092" y="1760442"/>
            <a:chExt cx="7861301" cy="6542521"/>
          </a:xfrm>
        </p:grpSpPr>
        <p:pic>
          <p:nvPicPr>
            <p:cNvPr id="13" name="Picture 12"/>
            <p:cNvPicPr>
              <a:picLocks noChangeAspect="1"/>
            </p:cNvPicPr>
            <p:nvPr/>
          </p:nvPicPr>
          <p:blipFill rotWithShape="1">
            <a:blip r:embed="rId4"/>
            <a:srcRect l="4237" t="4224" r="4237" b="4224"/>
            <a:stretch/>
          </p:blipFill>
          <p:spPr>
            <a:xfrm>
              <a:off x="5947092" y="1760442"/>
              <a:ext cx="7861301" cy="6542521"/>
            </a:xfrm>
            <a:prstGeom prst="rect">
              <a:avLst/>
            </a:prstGeom>
          </p:spPr>
        </p:pic>
        <p:sp>
          <p:nvSpPr>
            <p:cNvPr id="5" name="TextBox 4"/>
            <p:cNvSpPr txBox="1"/>
            <p:nvPr/>
          </p:nvSpPr>
          <p:spPr>
            <a:xfrm>
              <a:off x="6077877" y="4056809"/>
              <a:ext cx="7599730" cy="4080432"/>
            </a:xfrm>
            <a:prstGeom prst="rect">
              <a:avLst/>
            </a:prstGeom>
            <a:noFill/>
          </p:spPr>
          <p:txBody>
            <a:bodyPr wrap="square" rtlCol="0">
              <a:spAutoFit/>
            </a:bodyPr>
            <a:lstStyle/>
            <a:p>
              <a:pPr algn="ctr"/>
              <a:r>
                <a:rPr lang="en-US" sz="3400" dirty="0">
                  <a:latin typeface="Britannic Bold" panose="020B0903060703020204" pitchFamily="34" charset="0"/>
                </a:rPr>
                <a:t>Failure to complete ICAP Course Selection form will result in your counselor creating your 2022-23 schedule.  Any schedule change requests will be at the discretion of PHS administrators!</a:t>
              </a:r>
            </a:p>
          </p:txBody>
        </p:sp>
      </p:grpSp>
    </p:spTree>
    <p:extLst>
      <p:ext uri="{BB962C8B-B14F-4D97-AF65-F5344CB8AC3E}">
        <p14:creationId xmlns:p14="http://schemas.microsoft.com/office/powerpoint/2010/main" val="9077480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A796-9FBF-41E5-8017-AD8318FCA5A6}"/>
              </a:ext>
            </a:extLst>
          </p:cNvPr>
          <p:cNvSpPr>
            <a:spLocks noGrp="1"/>
          </p:cNvSpPr>
          <p:nvPr>
            <p:ph type="title"/>
          </p:nvPr>
        </p:nvSpPr>
        <p:spPr>
          <a:xfrm>
            <a:off x="457200" y="457200"/>
            <a:ext cx="8382000" cy="1329595"/>
          </a:xfrm>
        </p:spPr>
        <p:txBody>
          <a:bodyPr/>
          <a:lstStyle/>
          <a:p>
            <a:r>
              <a:rPr lang="en-US" dirty="0"/>
              <a:t>Classes missing on the course request papers</a:t>
            </a:r>
          </a:p>
        </p:txBody>
      </p:sp>
      <p:sp>
        <p:nvSpPr>
          <p:cNvPr id="3" name="Text Placeholder 2">
            <a:extLst>
              <a:ext uri="{FF2B5EF4-FFF2-40B4-BE49-F238E27FC236}">
                <a16:creationId xmlns:a16="http://schemas.microsoft.com/office/drawing/2014/main" id="{56A5C59A-2A35-4BDB-8484-F556EFB3DD8D}"/>
              </a:ext>
            </a:extLst>
          </p:cNvPr>
          <p:cNvSpPr>
            <a:spLocks noGrp="1"/>
          </p:cNvSpPr>
          <p:nvPr>
            <p:ph type="body" sz="quarter" idx="10"/>
          </p:nvPr>
        </p:nvSpPr>
        <p:spPr>
          <a:xfrm>
            <a:off x="381000" y="2209800"/>
            <a:ext cx="8382000" cy="1969770"/>
          </a:xfrm>
        </p:spPr>
        <p:txBody>
          <a:bodyPr/>
          <a:lstStyle/>
          <a:p>
            <a:r>
              <a:rPr lang="en-US" dirty="0"/>
              <a:t>AVID III</a:t>
            </a:r>
          </a:p>
          <a:p>
            <a:pPr marL="0" indent="0">
              <a:buNone/>
            </a:pPr>
            <a:endParaRPr lang="en-US" dirty="0"/>
          </a:p>
          <a:p>
            <a:r>
              <a:rPr lang="en-US" dirty="0"/>
              <a:t>PLTW: Principles of Engineering, the next class after PLTW: Intro to Engineering (prerequisite)</a:t>
            </a:r>
          </a:p>
        </p:txBody>
      </p:sp>
    </p:spTree>
    <p:extLst>
      <p:ext uri="{BB962C8B-B14F-4D97-AF65-F5344CB8AC3E}">
        <p14:creationId xmlns:p14="http://schemas.microsoft.com/office/powerpoint/2010/main" val="41343382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4D73C9-DFFA-4DF1-98E5-418960584558}"/>
              </a:ext>
            </a:extLst>
          </p:cNvPr>
          <p:cNvSpPr>
            <a:spLocks noGrp="1"/>
          </p:cNvSpPr>
          <p:nvPr>
            <p:ph type="title"/>
          </p:nvPr>
        </p:nvSpPr>
        <p:spPr>
          <a:xfrm>
            <a:off x="381000" y="152400"/>
            <a:ext cx="8382000" cy="664797"/>
          </a:xfrm>
        </p:spPr>
        <p:txBody>
          <a:bodyPr/>
          <a:lstStyle/>
          <a:p>
            <a:r>
              <a:rPr lang="en-US" dirty="0"/>
              <a:t>Completing the ICAP Form</a:t>
            </a:r>
          </a:p>
        </p:txBody>
      </p:sp>
      <p:sp>
        <p:nvSpPr>
          <p:cNvPr id="5" name="Content Placeholder 4">
            <a:extLst>
              <a:ext uri="{FF2B5EF4-FFF2-40B4-BE49-F238E27FC236}">
                <a16:creationId xmlns:a16="http://schemas.microsoft.com/office/drawing/2014/main" id="{97CF941C-A759-406E-B374-0DEB49ECA8CF}"/>
              </a:ext>
            </a:extLst>
          </p:cNvPr>
          <p:cNvSpPr>
            <a:spLocks noGrp="1"/>
          </p:cNvSpPr>
          <p:nvPr>
            <p:ph idx="1"/>
          </p:nvPr>
        </p:nvSpPr>
        <p:spPr>
          <a:xfrm>
            <a:off x="381000" y="856357"/>
            <a:ext cx="8382000" cy="6001643"/>
          </a:xfrm>
        </p:spPr>
        <p:txBody>
          <a:bodyPr/>
          <a:lstStyle/>
          <a:p>
            <a:r>
              <a:rPr lang="en-US" dirty="0"/>
              <a:t>Take out your transcript or open a tab in e-school with your transcript</a:t>
            </a:r>
          </a:p>
          <a:p>
            <a:r>
              <a:rPr lang="en-US" dirty="0"/>
              <a:t>Go to Counseling Canvas Page</a:t>
            </a:r>
          </a:p>
          <a:p>
            <a:r>
              <a:rPr lang="en-US" dirty="0"/>
              <a:t>Go to Modules  </a:t>
            </a:r>
            <a:r>
              <a:rPr lang="en-US" dirty="0">
                <a:hlinkClick r:id="rId2"/>
              </a:rPr>
              <a:t> </a:t>
            </a:r>
            <a:r>
              <a:rPr lang="en-US" dirty="0">
                <a:hlinkClick r:id="rId3"/>
              </a:rPr>
              <a:t>ICAP</a:t>
            </a:r>
            <a:endParaRPr lang="en-US" dirty="0"/>
          </a:p>
          <a:p>
            <a:r>
              <a:rPr lang="en-US" dirty="0"/>
              <a:t>Open the one that says ICAP form</a:t>
            </a:r>
          </a:p>
          <a:p>
            <a:r>
              <a:rPr lang="en-US" dirty="0"/>
              <a:t>Rename copy of ICAP, your name ICAP form</a:t>
            </a:r>
          </a:p>
          <a:p>
            <a:r>
              <a:rPr lang="en-US" dirty="0"/>
              <a:t>Share ICAP with your counselor</a:t>
            </a:r>
          </a:p>
          <a:p>
            <a:pPr lvl="1"/>
            <a:r>
              <a:rPr lang="en-US" dirty="0">
                <a:hlinkClick r:id="rId4"/>
              </a:rPr>
              <a:t>jlcooper@sps.org</a:t>
            </a:r>
            <a:r>
              <a:rPr lang="en-US" dirty="0"/>
              <a:t> Last names A-G</a:t>
            </a:r>
          </a:p>
          <a:p>
            <a:pPr lvl="1"/>
            <a:r>
              <a:rPr lang="en-US" dirty="0">
                <a:hlinkClick r:id="rId5"/>
              </a:rPr>
              <a:t>krteague@sps.org</a:t>
            </a:r>
            <a:r>
              <a:rPr lang="en-US" dirty="0"/>
              <a:t>  Last names H-N</a:t>
            </a:r>
          </a:p>
          <a:p>
            <a:pPr lvl="1"/>
            <a:r>
              <a:rPr lang="en-US" dirty="0">
                <a:hlinkClick r:id="rId6"/>
              </a:rPr>
              <a:t>jwilson@sps.org</a:t>
            </a:r>
            <a:r>
              <a:rPr lang="en-US" dirty="0"/>
              <a:t> Last names O-Z</a:t>
            </a:r>
          </a:p>
          <a:p>
            <a:r>
              <a:rPr lang="en-US" dirty="0"/>
              <a:t>Wait for more instructions, we will do this together</a:t>
            </a:r>
          </a:p>
        </p:txBody>
      </p:sp>
    </p:spTree>
    <p:extLst>
      <p:ext uri="{BB962C8B-B14F-4D97-AF65-F5344CB8AC3E}">
        <p14:creationId xmlns:p14="http://schemas.microsoft.com/office/powerpoint/2010/main" val="35706541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0094-1CBF-40E9-8578-2F8618894D41}"/>
              </a:ext>
            </a:extLst>
          </p:cNvPr>
          <p:cNvSpPr>
            <a:spLocks noGrp="1"/>
          </p:cNvSpPr>
          <p:nvPr>
            <p:ph type="title"/>
          </p:nvPr>
        </p:nvSpPr>
        <p:spPr/>
        <p:txBody>
          <a:bodyPr/>
          <a:lstStyle/>
          <a:p>
            <a:r>
              <a:rPr lang="en-US" dirty="0"/>
              <a:t>A+ Scholarship Info, page 2 of ICAP</a:t>
            </a:r>
          </a:p>
        </p:txBody>
      </p:sp>
      <p:sp>
        <p:nvSpPr>
          <p:cNvPr id="5" name="Content Placeholder 4">
            <a:extLst>
              <a:ext uri="{FF2B5EF4-FFF2-40B4-BE49-F238E27FC236}">
                <a16:creationId xmlns:a16="http://schemas.microsoft.com/office/drawing/2014/main" id="{0C8F2AD6-B45E-450F-89B9-0C579C792B01}"/>
              </a:ext>
            </a:extLst>
          </p:cNvPr>
          <p:cNvSpPr>
            <a:spLocks noGrp="1"/>
          </p:cNvSpPr>
          <p:nvPr>
            <p:ph idx="1"/>
          </p:nvPr>
        </p:nvSpPr>
        <p:spPr>
          <a:xfrm>
            <a:off x="381000" y="944269"/>
            <a:ext cx="8305800" cy="5176802"/>
          </a:xfrm>
        </p:spPr>
        <p:txBody>
          <a:bodyPr/>
          <a:lstStyle/>
          <a:p>
            <a:r>
              <a:rPr lang="en-US" dirty="0"/>
              <a:t>2.5 GPA, about ½ B’s &amp; ½ C’s</a:t>
            </a:r>
          </a:p>
          <a:p>
            <a:r>
              <a:rPr lang="en-US" dirty="0"/>
              <a:t>95% Attendance</a:t>
            </a:r>
          </a:p>
          <a:p>
            <a:r>
              <a:rPr lang="en-US" dirty="0"/>
              <a:t>50 hours Tutoring</a:t>
            </a:r>
          </a:p>
          <a:p>
            <a:r>
              <a:rPr lang="en-US" dirty="0"/>
              <a:t>College Readiness requirement – </a:t>
            </a:r>
          </a:p>
          <a:p>
            <a:pPr marL="0" indent="0">
              <a:buNone/>
            </a:pPr>
            <a:r>
              <a:rPr lang="en-US" dirty="0"/>
              <a:t>     </a:t>
            </a:r>
            <a:r>
              <a:rPr lang="en-US" sz="2800" dirty="0"/>
              <a:t>Algebra EOC, proficient or advanced</a:t>
            </a:r>
          </a:p>
          <a:p>
            <a:pPr marL="0" indent="0">
              <a:buNone/>
            </a:pPr>
            <a:r>
              <a:rPr lang="en-US" sz="2800" dirty="0"/>
              <a:t>      or qualifying math ACT sub-score</a:t>
            </a:r>
          </a:p>
          <a:p>
            <a:r>
              <a:rPr lang="en-US" dirty="0"/>
              <a:t>Good Citizenship – no major discipline, on Status report says A+ eligible</a:t>
            </a:r>
          </a:p>
          <a:p>
            <a:r>
              <a:rPr lang="en-US" sz="3600" b="1" dirty="0">
                <a:solidFill>
                  <a:srgbClr val="FFFF00"/>
                </a:solidFill>
              </a:rPr>
              <a:t>Two Years Free at OTC or any community college in Missouri, worth over $10,000 </a:t>
            </a:r>
          </a:p>
        </p:txBody>
      </p:sp>
      <p:pic>
        <p:nvPicPr>
          <p:cNvPr id="3" name="Picture 2">
            <a:extLst>
              <a:ext uri="{FF2B5EF4-FFF2-40B4-BE49-F238E27FC236}">
                <a16:creationId xmlns:a16="http://schemas.microsoft.com/office/drawing/2014/main" id="{C1E0A1AE-20CC-49C3-BCFD-BC0F4AC4DD14}"/>
              </a:ext>
            </a:extLst>
          </p:cNvPr>
          <p:cNvPicPr>
            <a:picLocks noChangeAspect="1"/>
          </p:cNvPicPr>
          <p:nvPr/>
        </p:nvPicPr>
        <p:blipFill rotWithShape="1">
          <a:blip r:embed="rId2"/>
          <a:srcRect r="29721"/>
          <a:stretch/>
        </p:blipFill>
        <p:spPr>
          <a:xfrm>
            <a:off x="6172200" y="871794"/>
            <a:ext cx="2780586" cy="3194289"/>
          </a:xfrm>
          <a:prstGeom prst="rect">
            <a:avLst/>
          </a:prstGeom>
        </p:spPr>
      </p:pic>
    </p:spTree>
    <p:extLst>
      <p:ext uri="{BB962C8B-B14F-4D97-AF65-F5344CB8AC3E}">
        <p14:creationId xmlns:p14="http://schemas.microsoft.com/office/powerpoint/2010/main" val="115955797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FD86-3BCB-461A-9814-616422155A2F}"/>
              </a:ext>
            </a:extLst>
          </p:cNvPr>
          <p:cNvSpPr>
            <a:spLocks noGrp="1"/>
          </p:cNvSpPr>
          <p:nvPr>
            <p:ph type="title"/>
          </p:nvPr>
        </p:nvSpPr>
        <p:spPr>
          <a:xfrm>
            <a:off x="381000" y="76200"/>
            <a:ext cx="8382000" cy="1329595"/>
          </a:xfrm>
        </p:spPr>
        <p:txBody>
          <a:bodyPr/>
          <a:lstStyle/>
          <a:p>
            <a:r>
              <a:rPr lang="en-US" dirty="0"/>
              <a:t>Other Certifications you can earn, ICAP page 2</a:t>
            </a:r>
          </a:p>
        </p:txBody>
      </p:sp>
      <p:sp>
        <p:nvSpPr>
          <p:cNvPr id="3" name="Text Placeholder 2">
            <a:extLst>
              <a:ext uri="{FF2B5EF4-FFF2-40B4-BE49-F238E27FC236}">
                <a16:creationId xmlns:a16="http://schemas.microsoft.com/office/drawing/2014/main" id="{FB30CDA5-7358-4EFB-BF7E-9A4C71E958B0}"/>
              </a:ext>
            </a:extLst>
          </p:cNvPr>
          <p:cNvSpPr>
            <a:spLocks noGrp="1"/>
          </p:cNvSpPr>
          <p:nvPr>
            <p:ph type="body" sz="quarter" idx="10"/>
          </p:nvPr>
        </p:nvSpPr>
        <p:spPr>
          <a:xfrm>
            <a:off x="381000" y="1604898"/>
            <a:ext cx="8382000" cy="4579715"/>
          </a:xfrm>
        </p:spPr>
        <p:txBody>
          <a:bodyPr/>
          <a:lstStyle/>
          <a:p>
            <a:r>
              <a:rPr lang="en-US" dirty="0"/>
              <a:t>NCAA/NAIA, talk to coaches for info</a:t>
            </a:r>
          </a:p>
          <a:p>
            <a:r>
              <a:rPr lang="en-US" dirty="0"/>
              <a:t>Industry Recognized Credential, OTC program</a:t>
            </a:r>
          </a:p>
          <a:p>
            <a:r>
              <a:rPr lang="en-US" dirty="0"/>
              <a:t>Technical Skills Assessment, FACS teachers info</a:t>
            </a:r>
          </a:p>
          <a:p>
            <a:r>
              <a:rPr lang="en-US" dirty="0"/>
              <a:t>Career &amp; Technical Education Skill Certificate</a:t>
            </a:r>
          </a:p>
          <a:p>
            <a:r>
              <a:rPr lang="en-US" dirty="0"/>
              <a:t>Seal of Biliteracy, talk to your foreign language teacher for info</a:t>
            </a:r>
          </a:p>
          <a:p>
            <a:r>
              <a:rPr lang="en-US" dirty="0"/>
              <a:t>Seals of Excellence </a:t>
            </a:r>
            <a:r>
              <a:rPr lang="en-US" dirty="0">
                <a:hlinkClick r:id="rId2"/>
              </a:rPr>
              <a:t>requirements</a:t>
            </a:r>
            <a:endParaRPr lang="en-US" dirty="0"/>
          </a:p>
          <a:p>
            <a:r>
              <a:rPr lang="en-US" dirty="0"/>
              <a:t>College Preparatory Studies Certificate </a:t>
            </a:r>
            <a:r>
              <a:rPr lang="en-US" dirty="0">
                <a:hlinkClick r:id="rId3"/>
              </a:rPr>
              <a:t>requirements</a:t>
            </a:r>
            <a:endParaRPr lang="en-US" dirty="0"/>
          </a:p>
        </p:txBody>
      </p:sp>
    </p:spTree>
    <p:extLst>
      <p:ext uri="{BB962C8B-B14F-4D97-AF65-F5344CB8AC3E}">
        <p14:creationId xmlns:p14="http://schemas.microsoft.com/office/powerpoint/2010/main" val="69649284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3C31-FEA4-40E4-8C91-266FE3FA8404}"/>
              </a:ext>
            </a:extLst>
          </p:cNvPr>
          <p:cNvSpPr>
            <a:spLocks noGrp="1"/>
          </p:cNvSpPr>
          <p:nvPr>
            <p:ph type="title"/>
          </p:nvPr>
        </p:nvSpPr>
        <p:spPr>
          <a:xfrm>
            <a:off x="5310741" y="5638800"/>
            <a:ext cx="3657600" cy="997196"/>
          </a:xfrm>
        </p:spPr>
        <p:txBody>
          <a:bodyPr/>
          <a:lstStyle/>
          <a:p>
            <a:r>
              <a:rPr lang="en-US" sz="2400" dirty="0">
                <a:solidFill>
                  <a:schemeClr val="tx2">
                    <a:lumMod val="75000"/>
                  </a:schemeClr>
                </a:solidFill>
              </a:rPr>
              <a:t>Use the sample plans for ideas, and replace the electives with the ones you want.</a:t>
            </a:r>
          </a:p>
        </p:txBody>
      </p:sp>
      <p:pic>
        <p:nvPicPr>
          <p:cNvPr id="4" name="Picture 3">
            <a:extLst>
              <a:ext uri="{FF2B5EF4-FFF2-40B4-BE49-F238E27FC236}">
                <a16:creationId xmlns:a16="http://schemas.microsoft.com/office/drawing/2014/main" id="{DCBF6509-A65F-423B-BA7B-2AF82966CDD0}"/>
              </a:ext>
            </a:extLst>
          </p:cNvPr>
          <p:cNvPicPr>
            <a:picLocks noChangeAspect="1"/>
          </p:cNvPicPr>
          <p:nvPr/>
        </p:nvPicPr>
        <p:blipFill>
          <a:blip r:embed="rId2"/>
          <a:stretch>
            <a:fillRect/>
          </a:stretch>
        </p:blipFill>
        <p:spPr>
          <a:xfrm>
            <a:off x="524720" y="1064386"/>
            <a:ext cx="4334191" cy="5491607"/>
          </a:xfrm>
          <a:prstGeom prst="rect">
            <a:avLst/>
          </a:prstGeom>
        </p:spPr>
      </p:pic>
      <p:sp>
        <p:nvSpPr>
          <p:cNvPr id="6" name="Text Placeholder 2">
            <a:extLst>
              <a:ext uri="{FF2B5EF4-FFF2-40B4-BE49-F238E27FC236}">
                <a16:creationId xmlns:a16="http://schemas.microsoft.com/office/drawing/2014/main" id="{BA6EB039-9883-40A8-88F5-51F4DBD9E882}"/>
              </a:ext>
            </a:extLst>
          </p:cNvPr>
          <p:cNvSpPr>
            <a:spLocks noGrp="1"/>
          </p:cNvSpPr>
          <p:nvPr>
            <p:ph type="body" sz="quarter" idx="10"/>
          </p:nvPr>
        </p:nvSpPr>
        <p:spPr>
          <a:xfrm>
            <a:off x="5029200" y="1066800"/>
            <a:ext cx="3939141" cy="1428083"/>
          </a:xfrm>
        </p:spPr>
        <p:txBody>
          <a:bodyPr/>
          <a:lstStyle/>
          <a:p>
            <a:pPr marL="0" indent="0">
              <a:buNone/>
            </a:pPr>
            <a:r>
              <a:rPr lang="en-US" dirty="0">
                <a:solidFill>
                  <a:schemeClr val="tx2">
                    <a:lumMod val="75000"/>
                  </a:schemeClr>
                </a:solidFill>
              </a:rPr>
              <a:t>Refer to the Career Cluster Reference link:</a:t>
            </a:r>
          </a:p>
          <a:p>
            <a:pPr marL="0" indent="0">
              <a:buNone/>
            </a:pPr>
            <a:endParaRPr lang="en-US" dirty="0"/>
          </a:p>
        </p:txBody>
      </p:sp>
      <p:sp>
        <p:nvSpPr>
          <p:cNvPr id="7" name="Arrow: Down 6">
            <a:extLst>
              <a:ext uri="{FF2B5EF4-FFF2-40B4-BE49-F238E27FC236}">
                <a16:creationId xmlns:a16="http://schemas.microsoft.com/office/drawing/2014/main" id="{06635966-ED89-4453-9576-7E82257110AB}"/>
              </a:ext>
            </a:extLst>
          </p:cNvPr>
          <p:cNvSpPr/>
          <p:nvPr/>
        </p:nvSpPr>
        <p:spPr bwMode="auto">
          <a:xfrm rot="2826036">
            <a:off x="3901910" y="1613224"/>
            <a:ext cx="480459" cy="1975382"/>
          </a:xfrm>
          <a:prstGeom prst="downArrow">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8" name="Arrow: Down 7">
            <a:extLst>
              <a:ext uri="{FF2B5EF4-FFF2-40B4-BE49-F238E27FC236}">
                <a16:creationId xmlns:a16="http://schemas.microsoft.com/office/drawing/2014/main" id="{77298F18-2214-4E3F-8C73-3695FEC2C8FD}"/>
              </a:ext>
            </a:extLst>
          </p:cNvPr>
          <p:cNvSpPr/>
          <p:nvPr/>
        </p:nvSpPr>
        <p:spPr bwMode="auto">
          <a:xfrm rot="4325383">
            <a:off x="4150562" y="4368870"/>
            <a:ext cx="480459" cy="1600200"/>
          </a:xfrm>
          <a:prstGeom prst="downArrow">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Title 1">
            <a:extLst>
              <a:ext uri="{FF2B5EF4-FFF2-40B4-BE49-F238E27FC236}">
                <a16:creationId xmlns:a16="http://schemas.microsoft.com/office/drawing/2014/main" id="{6D48EDE8-9912-4626-9FC6-135C5ABA5E55}"/>
              </a:ext>
            </a:extLst>
          </p:cNvPr>
          <p:cNvSpPr txBox="1">
            <a:spLocks/>
          </p:cNvSpPr>
          <p:nvPr/>
        </p:nvSpPr>
        <p:spPr>
          <a:xfrm>
            <a:off x="381000" y="230188"/>
            <a:ext cx="82296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2400" dirty="0"/>
              <a:t>Selecting a Career Path and Career :  Remember you are not locked into this choice, it is just a reference point to help you plan classes. </a:t>
            </a:r>
          </a:p>
        </p:txBody>
      </p:sp>
      <p:sp>
        <p:nvSpPr>
          <p:cNvPr id="10" name="TextBox 9">
            <a:extLst>
              <a:ext uri="{FF2B5EF4-FFF2-40B4-BE49-F238E27FC236}">
                <a16:creationId xmlns:a16="http://schemas.microsoft.com/office/drawing/2014/main" id="{E2E647CA-9AD2-4D4C-A2A3-5CD126DAD4CF}"/>
              </a:ext>
            </a:extLst>
          </p:cNvPr>
          <p:cNvSpPr txBox="1"/>
          <p:nvPr/>
        </p:nvSpPr>
        <p:spPr>
          <a:xfrm>
            <a:off x="5210092" y="2223500"/>
            <a:ext cx="3657599" cy="1077218"/>
          </a:xfrm>
          <a:prstGeom prst="rect">
            <a:avLst/>
          </a:prstGeom>
          <a:noFill/>
        </p:spPr>
        <p:txBody>
          <a:bodyPr wrap="square" rtlCol="0">
            <a:spAutoFit/>
          </a:bodyPr>
          <a:lstStyle/>
          <a:p>
            <a:r>
              <a:rPr lang="en-US" sz="3200" dirty="0">
                <a:solidFill>
                  <a:srgbClr val="FFFF00"/>
                </a:solidFill>
              </a:rPr>
              <a:t>Select a Career Path from the dropdown:</a:t>
            </a:r>
          </a:p>
        </p:txBody>
      </p:sp>
      <p:sp>
        <p:nvSpPr>
          <p:cNvPr id="11" name="Arrow: Down 10">
            <a:extLst>
              <a:ext uri="{FF2B5EF4-FFF2-40B4-BE49-F238E27FC236}">
                <a16:creationId xmlns:a16="http://schemas.microsoft.com/office/drawing/2014/main" id="{6A20E794-C285-4C8C-A07C-955574966048}"/>
              </a:ext>
            </a:extLst>
          </p:cNvPr>
          <p:cNvSpPr/>
          <p:nvPr/>
        </p:nvSpPr>
        <p:spPr bwMode="auto">
          <a:xfrm rot="3433979">
            <a:off x="4006707" y="2680390"/>
            <a:ext cx="480459" cy="1600200"/>
          </a:xfrm>
          <a:prstGeom prst="downArrow">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a:extLst>
              <a:ext uri="{FF2B5EF4-FFF2-40B4-BE49-F238E27FC236}">
                <a16:creationId xmlns:a16="http://schemas.microsoft.com/office/drawing/2014/main" id="{27140C9F-77BC-46EF-89D3-BB80C70D58D5}"/>
              </a:ext>
            </a:extLst>
          </p:cNvPr>
          <p:cNvSpPr txBox="1"/>
          <p:nvPr/>
        </p:nvSpPr>
        <p:spPr>
          <a:xfrm>
            <a:off x="5275690" y="3472533"/>
            <a:ext cx="3657599" cy="1938992"/>
          </a:xfrm>
          <a:prstGeom prst="rect">
            <a:avLst/>
          </a:prstGeom>
          <a:noFill/>
        </p:spPr>
        <p:txBody>
          <a:bodyPr wrap="square" rtlCol="0">
            <a:spAutoFit/>
          </a:bodyPr>
          <a:lstStyle/>
          <a:p>
            <a:r>
              <a:rPr lang="en-US" sz="2400" dirty="0">
                <a:solidFill>
                  <a:srgbClr val="FFFF00"/>
                </a:solidFill>
              </a:rPr>
              <a:t>Select a Career  Cluster, from the dropdown list. </a:t>
            </a:r>
          </a:p>
          <a:p>
            <a:endParaRPr lang="en-US" sz="2400" dirty="0"/>
          </a:p>
          <a:p>
            <a:r>
              <a:rPr lang="en-US" sz="2400" dirty="0">
                <a:solidFill>
                  <a:srgbClr val="00B0F0"/>
                </a:solidFill>
              </a:rPr>
              <a:t>Type in the career you want to do in the Blue box.</a:t>
            </a:r>
          </a:p>
        </p:txBody>
      </p:sp>
      <p:sp>
        <p:nvSpPr>
          <p:cNvPr id="13" name="Arrow: Down 12">
            <a:extLst>
              <a:ext uri="{FF2B5EF4-FFF2-40B4-BE49-F238E27FC236}">
                <a16:creationId xmlns:a16="http://schemas.microsoft.com/office/drawing/2014/main" id="{8A17473A-24D6-4215-BAEF-8B0A087A5FC2}"/>
              </a:ext>
            </a:extLst>
          </p:cNvPr>
          <p:cNvSpPr/>
          <p:nvPr/>
        </p:nvSpPr>
        <p:spPr bwMode="auto">
          <a:xfrm rot="3931500">
            <a:off x="4207730" y="3494509"/>
            <a:ext cx="480459" cy="1600200"/>
          </a:xfrm>
          <a:prstGeom prst="downArrow">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4" name="Arrow: Down 13">
            <a:extLst>
              <a:ext uri="{FF2B5EF4-FFF2-40B4-BE49-F238E27FC236}">
                <a16:creationId xmlns:a16="http://schemas.microsoft.com/office/drawing/2014/main" id="{DF3B3A03-D226-4245-BCA7-093FE8E63A64}"/>
              </a:ext>
            </a:extLst>
          </p:cNvPr>
          <p:cNvSpPr/>
          <p:nvPr/>
        </p:nvSpPr>
        <p:spPr bwMode="auto">
          <a:xfrm rot="5039714">
            <a:off x="4150561" y="5337298"/>
            <a:ext cx="480459" cy="1600200"/>
          </a:xfrm>
          <a:prstGeom prst="downArrow">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3676045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Rot="1" noChangeArrowheads="1"/>
          </p:cNvSpPr>
          <p:nvPr/>
        </p:nvSpPr>
        <p:spPr>
          <a:xfrm>
            <a:off x="966941" y="887760"/>
            <a:ext cx="4659159" cy="5782527"/>
          </a:xfrm>
          <a:prstGeom prst="rect">
            <a:avLst/>
          </a:prstGeom>
        </p:spPr>
        <p:txBody>
          <a:bodyPr vert="horz" lIns="0" tIns="0" rIns="0" bIns="0" rtlCol="0" anchor="ctr">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400" b="1" dirty="0">
                <a:solidFill>
                  <a:srgbClr val="FFC000"/>
                </a:solidFill>
              </a:rPr>
              <a:t>Select alternate classes left column</a:t>
            </a:r>
          </a:p>
          <a:p>
            <a:pPr>
              <a:defRPr/>
            </a:pPr>
            <a:endParaRPr lang="en-US" altLang="en-US" sz="2400" b="1" dirty="0">
              <a:solidFill>
                <a:srgbClr val="FFC000"/>
              </a:solidFill>
            </a:endParaRPr>
          </a:p>
          <a:p>
            <a:pPr marL="457200" indent="-457200">
              <a:buBlip>
                <a:blip r:embed="rId3"/>
              </a:buBlip>
              <a:defRPr/>
            </a:pPr>
            <a:r>
              <a:rPr lang="en-US" altLang="en-US" sz="2400" b="1" dirty="0">
                <a:solidFill>
                  <a:srgbClr val="FFC000"/>
                </a:solidFill>
              </a:rPr>
              <a:t>Sometimes elective classes fill and another course will need to be substituted. </a:t>
            </a:r>
          </a:p>
          <a:p>
            <a:pPr marL="457200" indent="-457200">
              <a:buBlip>
                <a:blip r:embed="rId3"/>
              </a:buBlip>
              <a:defRPr/>
            </a:pPr>
            <a:endParaRPr lang="en-US" altLang="en-US" sz="2400" b="1" dirty="0">
              <a:solidFill>
                <a:srgbClr val="FFC000"/>
              </a:solidFill>
            </a:endParaRPr>
          </a:p>
          <a:p>
            <a:pPr marL="457200" indent="-457200">
              <a:buBlip>
                <a:blip r:embed="rId3"/>
              </a:buBlip>
              <a:defRPr/>
            </a:pPr>
            <a:r>
              <a:rPr lang="en-US" altLang="en-US" sz="2400" b="1" dirty="0">
                <a:solidFill>
                  <a:srgbClr val="FFC000"/>
                </a:solidFill>
              </a:rPr>
              <a:t>If you apply for OTC or GO CAPS, put OTC  or GO CAPS in the Alternates and select courses.</a:t>
            </a:r>
          </a:p>
          <a:p>
            <a:pPr>
              <a:defRPr/>
            </a:pPr>
            <a:r>
              <a:rPr lang="en-US" altLang="en-US" sz="2400" b="1" dirty="0">
                <a:solidFill>
                  <a:srgbClr val="FFC000"/>
                </a:solidFill>
              </a:rPr>
              <a:t> </a:t>
            </a:r>
          </a:p>
          <a:p>
            <a:pPr marL="457200" indent="-457200">
              <a:buBlip>
                <a:blip r:embed="rId3"/>
              </a:buBlip>
              <a:defRPr/>
            </a:pPr>
            <a:r>
              <a:rPr lang="en-US" altLang="en-US" sz="2400" b="1" dirty="0">
                <a:solidFill>
                  <a:srgbClr val="FFC000"/>
                </a:solidFill>
              </a:rPr>
              <a:t>List TWO 0.5 credit courses and TWO 1.0 credit courses </a:t>
            </a:r>
            <a:r>
              <a:rPr lang="en-US" altLang="en-US" sz="2400" b="1" u="sng" dirty="0">
                <a:solidFill>
                  <a:srgbClr val="FFC000"/>
                </a:solidFill>
              </a:rPr>
              <a:t>in order of preference</a:t>
            </a:r>
            <a:r>
              <a:rPr lang="en-US" altLang="en-US" sz="2400" b="1" dirty="0">
                <a:solidFill>
                  <a:srgbClr val="FFC000"/>
                </a:solidFill>
              </a:rPr>
              <a:t>.</a:t>
            </a:r>
          </a:p>
          <a:p>
            <a:pPr>
              <a:defRPr/>
            </a:pPr>
            <a:endParaRPr lang="en-US" altLang="en-US" sz="2400" b="1" dirty="0">
              <a:solidFill>
                <a:srgbClr val="FFC000"/>
              </a:solidFill>
            </a:endParaRPr>
          </a:p>
          <a:p>
            <a:pPr marL="457200" indent="-457200">
              <a:buBlip>
                <a:blip r:embed="rId3"/>
              </a:buBlip>
              <a:defRPr/>
            </a:pPr>
            <a:r>
              <a:rPr lang="en-US" altLang="en-US" sz="2400" b="1" dirty="0">
                <a:solidFill>
                  <a:srgbClr val="FFC000"/>
                </a:solidFill>
              </a:rPr>
              <a:t>It is very important that you list these alternate courses. </a:t>
            </a:r>
          </a:p>
        </p:txBody>
      </p:sp>
      <p:sp>
        <p:nvSpPr>
          <p:cNvPr id="2" name="Title 1"/>
          <p:cNvSpPr>
            <a:spLocks noGrp="1"/>
          </p:cNvSpPr>
          <p:nvPr>
            <p:ph type="ctrTitle"/>
          </p:nvPr>
        </p:nvSpPr>
        <p:spPr>
          <a:xfrm rot="16200000">
            <a:off x="-2676777" y="2972053"/>
            <a:ext cx="6858001" cy="1523495"/>
          </a:xfrm>
        </p:spPr>
        <p:txBody>
          <a:bodyPr/>
          <a:lstStyle/>
          <a:p>
            <a:pPr algn="ctr"/>
            <a:r>
              <a:rPr lang="en-US" dirty="0"/>
              <a:t>Parkview High School</a:t>
            </a:r>
          </a:p>
        </p:txBody>
      </p:sp>
      <p:sp>
        <p:nvSpPr>
          <p:cNvPr id="4" name="TextBox 3"/>
          <p:cNvSpPr txBox="1"/>
          <p:nvPr/>
        </p:nvSpPr>
        <p:spPr>
          <a:xfrm>
            <a:off x="1" y="9525"/>
            <a:ext cx="9144000" cy="830997"/>
          </a:xfrm>
          <a:prstGeom prst="rect">
            <a:avLst/>
          </a:prstGeom>
          <a:noFill/>
        </p:spPr>
        <p:txBody>
          <a:bodyPr wrap="square" rtlCol="0">
            <a:spAutoFit/>
          </a:bodyPr>
          <a:lstStyle/>
          <a:p>
            <a:pPr algn="ctr"/>
            <a:r>
              <a:rPr lang="en-US" sz="4800" b="1" dirty="0">
                <a:solidFill>
                  <a:srgbClr val="FFC000"/>
                </a:solidFill>
                <a:latin typeface="Britannic Bold" pitchFamily="34" charset="0"/>
              </a:rPr>
              <a:t>2022-23 Alternate Courses</a:t>
            </a:r>
            <a:endParaRPr lang="en-US" sz="4800" b="1" dirty="0">
              <a:solidFill>
                <a:srgbClr val="FFC000"/>
              </a:solidFill>
              <a:effectLst>
                <a:innerShdw blurRad="63500" dist="50800" dir="13500000">
                  <a:prstClr val="black">
                    <a:alpha val="50000"/>
                  </a:prstClr>
                </a:innerShdw>
              </a:effectLst>
              <a:latin typeface="Britannic Bold" pitchFamily="34" charset="0"/>
            </a:endParaRPr>
          </a:p>
        </p:txBody>
      </p:sp>
      <p:sp>
        <p:nvSpPr>
          <p:cNvPr id="14" name="Rectangle 3"/>
          <p:cNvSpPr txBox="1">
            <a:spLocks noRot="1" noChangeArrowheads="1"/>
          </p:cNvSpPr>
          <p:nvPr/>
        </p:nvSpPr>
        <p:spPr>
          <a:xfrm>
            <a:off x="1431925" y="6131779"/>
            <a:ext cx="8388350" cy="4191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a:p>
            <a:pPr>
              <a:buFont typeface="Wingdings" panose="05000000000000000000" pitchFamily="2" charset="2"/>
              <a:buNone/>
            </a:pPr>
            <a:endParaRPr lang="en-US" altLang="en-US" dirty="0"/>
          </a:p>
          <a:p>
            <a:endParaRPr lang="en-US" altLang="en-US" dirty="0"/>
          </a:p>
        </p:txBody>
      </p:sp>
      <p:sp>
        <p:nvSpPr>
          <p:cNvPr id="7" name="Rectangle 3"/>
          <p:cNvSpPr txBox="1">
            <a:spLocks noRot="1" noChangeArrowheads="1"/>
          </p:cNvSpPr>
          <p:nvPr/>
        </p:nvSpPr>
        <p:spPr>
          <a:xfrm>
            <a:off x="990600" y="5486400"/>
            <a:ext cx="8007350" cy="5029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p:txBody>
      </p:sp>
      <p:pic>
        <p:nvPicPr>
          <p:cNvPr id="3" name="Picture 2">
            <a:extLst>
              <a:ext uri="{FF2B5EF4-FFF2-40B4-BE49-F238E27FC236}">
                <a16:creationId xmlns:a16="http://schemas.microsoft.com/office/drawing/2014/main" id="{4BC443F4-A256-4476-B849-4868F9AE6436}"/>
              </a:ext>
            </a:extLst>
          </p:cNvPr>
          <p:cNvPicPr>
            <a:picLocks noChangeAspect="1"/>
          </p:cNvPicPr>
          <p:nvPr/>
        </p:nvPicPr>
        <p:blipFill rotWithShape="1">
          <a:blip r:embed="rId4"/>
          <a:srcRect r="14026"/>
          <a:stretch/>
        </p:blipFill>
        <p:spPr>
          <a:xfrm>
            <a:off x="6008841" y="934067"/>
            <a:ext cx="2917515" cy="5595436"/>
          </a:xfrm>
          <a:prstGeom prst="rect">
            <a:avLst/>
          </a:prstGeom>
        </p:spPr>
      </p:pic>
      <p:sp>
        <p:nvSpPr>
          <p:cNvPr id="5" name="Arrow: Right 4">
            <a:extLst>
              <a:ext uri="{FF2B5EF4-FFF2-40B4-BE49-F238E27FC236}">
                <a16:creationId xmlns:a16="http://schemas.microsoft.com/office/drawing/2014/main" id="{E0B8FCEA-9001-4B4F-B3BB-95D5530461B2}"/>
              </a:ext>
            </a:extLst>
          </p:cNvPr>
          <p:cNvSpPr/>
          <p:nvPr/>
        </p:nvSpPr>
        <p:spPr bwMode="auto">
          <a:xfrm rot="4758940">
            <a:off x="4277444" y="2894502"/>
            <a:ext cx="4703911" cy="537919"/>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8522794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591305" y="2667253"/>
            <a:ext cx="6858001" cy="1523495"/>
          </a:xfrm>
        </p:spPr>
        <p:txBody>
          <a:bodyPr/>
          <a:lstStyle/>
          <a:p>
            <a:pPr algn="ctr"/>
            <a:r>
              <a:rPr lang="en-US" dirty="0"/>
              <a:t>Parkview High School</a:t>
            </a:r>
          </a:p>
        </p:txBody>
      </p:sp>
      <p:sp>
        <p:nvSpPr>
          <p:cNvPr id="14" name="Rectangle 3"/>
          <p:cNvSpPr txBox="1">
            <a:spLocks noRot="1" noChangeArrowheads="1"/>
          </p:cNvSpPr>
          <p:nvPr/>
        </p:nvSpPr>
        <p:spPr>
          <a:xfrm>
            <a:off x="1431925" y="6131779"/>
            <a:ext cx="8388350" cy="4191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a:p>
            <a:pPr>
              <a:buFont typeface="Wingdings" panose="05000000000000000000" pitchFamily="2" charset="2"/>
              <a:buNone/>
            </a:pPr>
            <a:endParaRPr lang="en-US" altLang="en-US" dirty="0"/>
          </a:p>
          <a:p>
            <a:endParaRPr lang="en-US" altLang="en-US" dirty="0"/>
          </a:p>
        </p:txBody>
      </p:sp>
      <p:sp>
        <p:nvSpPr>
          <p:cNvPr id="7" name="Rectangle 3"/>
          <p:cNvSpPr txBox="1">
            <a:spLocks noRot="1" noChangeArrowheads="1"/>
          </p:cNvSpPr>
          <p:nvPr/>
        </p:nvSpPr>
        <p:spPr>
          <a:xfrm>
            <a:off x="990600" y="5486400"/>
            <a:ext cx="8007350" cy="5029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p:txBody>
      </p:sp>
      <p:sp>
        <p:nvSpPr>
          <p:cNvPr id="3" name="Rectangle 2"/>
          <p:cNvSpPr/>
          <p:nvPr/>
        </p:nvSpPr>
        <p:spPr>
          <a:xfrm>
            <a:off x="1209136" y="2021622"/>
            <a:ext cx="7239000" cy="584775"/>
          </a:xfrm>
          <a:prstGeom prst="rect">
            <a:avLst/>
          </a:prstGeom>
        </p:spPr>
        <p:txBody>
          <a:bodyPr wrap="square">
            <a:spAutoFit/>
          </a:bodyPr>
          <a:lstStyle/>
          <a:p>
            <a:pPr algn="ctr">
              <a:defRPr/>
            </a:pPr>
            <a:r>
              <a:rPr lang="en-US" sz="3200" b="1" dirty="0">
                <a:solidFill>
                  <a:srgbClr val="FFC000"/>
                </a:solidFill>
              </a:rPr>
              <a:t>There will be two sessions of courses…</a:t>
            </a:r>
          </a:p>
        </p:txBody>
      </p:sp>
      <p:pic>
        <p:nvPicPr>
          <p:cNvPr id="8" name="Picture 7"/>
          <p:cNvPicPr>
            <a:picLocks noChangeAspect="1"/>
          </p:cNvPicPr>
          <p:nvPr/>
        </p:nvPicPr>
        <p:blipFill rotWithShape="1">
          <a:blip r:embed="rId3"/>
          <a:srcRect l="3739" r="3358" b="29749"/>
          <a:stretch/>
        </p:blipFill>
        <p:spPr>
          <a:xfrm>
            <a:off x="1209136" y="171071"/>
            <a:ext cx="7239000" cy="1276729"/>
          </a:xfrm>
          <a:prstGeom prst="rect">
            <a:avLst/>
          </a:prstGeom>
        </p:spPr>
      </p:pic>
      <p:sp>
        <p:nvSpPr>
          <p:cNvPr id="9" name="Rectangle 8"/>
          <p:cNvSpPr/>
          <p:nvPr/>
        </p:nvSpPr>
        <p:spPr>
          <a:xfrm>
            <a:off x="1676400" y="2764571"/>
            <a:ext cx="6400800" cy="2492990"/>
          </a:xfrm>
          <a:prstGeom prst="rect">
            <a:avLst/>
          </a:prstGeom>
        </p:spPr>
        <p:txBody>
          <a:bodyPr wrap="square">
            <a:spAutoFit/>
          </a:bodyPr>
          <a:lstStyle/>
          <a:p>
            <a:pPr marL="342900" indent="-342900">
              <a:buFont typeface="Wingdings" panose="05000000000000000000" pitchFamily="2" charset="2"/>
              <a:buChar char="Ø"/>
            </a:pPr>
            <a:r>
              <a:rPr lang="en-US" sz="2400" b="1" dirty="0">
                <a:solidFill>
                  <a:srgbClr val="FFC000"/>
                </a:solidFill>
              </a:rPr>
              <a:t>Session #1: June 6 – June 30 (1 credit)</a:t>
            </a:r>
          </a:p>
          <a:p>
            <a:pPr marL="342900" indent="-342900">
              <a:buFont typeface="Wingdings" panose="05000000000000000000" pitchFamily="2" charset="2"/>
              <a:buChar char="Ø"/>
            </a:pPr>
            <a:r>
              <a:rPr lang="en-US" sz="2400" b="1" dirty="0">
                <a:solidFill>
                  <a:srgbClr val="FFC000"/>
                </a:solidFill>
              </a:rPr>
              <a:t>Session #2: July 5 – July 29 (1 credit)</a:t>
            </a:r>
          </a:p>
          <a:p>
            <a:pPr marL="342900" indent="-342900">
              <a:buFont typeface="Wingdings" panose="05000000000000000000" pitchFamily="2" charset="2"/>
              <a:buChar char="Ø"/>
            </a:pPr>
            <a:r>
              <a:rPr lang="en-US" sz="2400" b="1" dirty="0">
                <a:solidFill>
                  <a:srgbClr val="FFC000"/>
                </a:solidFill>
              </a:rPr>
              <a:t>Explore classes will be online classes</a:t>
            </a:r>
          </a:p>
          <a:p>
            <a:pPr marL="342900" indent="-342900">
              <a:buFont typeface="Wingdings" panose="05000000000000000000" pitchFamily="2" charset="2"/>
              <a:buChar char="Ø"/>
            </a:pPr>
            <a:r>
              <a:rPr lang="en-US" sz="2400" b="1" dirty="0">
                <a:solidFill>
                  <a:srgbClr val="FFC000"/>
                </a:solidFill>
              </a:rPr>
              <a:t>Register TBA</a:t>
            </a:r>
          </a:p>
          <a:p>
            <a:pPr marL="342900" indent="-342900">
              <a:buFont typeface="Wingdings" panose="05000000000000000000" pitchFamily="2" charset="2"/>
              <a:buChar char="Ø"/>
            </a:pPr>
            <a:r>
              <a:rPr lang="en-US" sz="2400" b="1" dirty="0">
                <a:solidFill>
                  <a:srgbClr val="FFC000"/>
                </a:solidFill>
              </a:rPr>
              <a:t>More details to come</a:t>
            </a:r>
          </a:p>
          <a:p>
            <a:endParaRPr lang="en-US" dirty="0"/>
          </a:p>
          <a:p>
            <a:endParaRPr lang="en-US" dirty="0">
              <a:effectLst/>
            </a:endParaRPr>
          </a:p>
        </p:txBody>
      </p:sp>
      <p:pic>
        <p:nvPicPr>
          <p:cNvPr id="4" name="Picture 3"/>
          <p:cNvPicPr>
            <a:picLocks noChangeAspect="1"/>
          </p:cNvPicPr>
          <p:nvPr/>
        </p:nvPicPr>
        <p:blipFill>
          <a:blip r:embed="rId4"/>
          <a:stretch>
            <a:fillRect/>
          </a:stretch>
        </p:blipFill>
        <p:spPr>
          <a:xfrm>
            <a:off x="1088231" y="1699830"/>
            <a:ext cx="7577138" cy="4505325"/>
          </a:xfrm>
          <a:prstGeom prst="rect">
            <a:avLst/>
          </a:prstGeom>
        </p:spPr>
      </p:pic>
    </p:spTree>
    <p:extLst>
      <p:ext uri="{BB962C8B-B14F-4D97-AF65-F5344CB8AC3E}">
        <p14:creationId xmlns:p14="http://schemas.microsoft.com/office/powerpoint/2010/main" val="3545866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30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3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2000"/>
                                        <p:tgtEl>
                                          <p:spTgt spid="9">
                                            <p:txEl>
                                              <p:pRg st="0" end="0"/>
                                            </p:txEl>
                                          </p:spTgt>
                                        </p:tgtEl>
                                      </p:cBhvr>
                                    </p:animEffect>
                                    <p:anim calcmode="lin" valueType="num">
                                      <p:cBhvr>
                                        <p:cTn id="22"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2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2000"/>
                                        <p:tgtEl>
                                          <p:spTgt spid="9">
                                            <p:txEl>
                                              <p:pRg st="1" end="1"/>
                                            </p:txEl>
                                          </p:spTgt>
                                        </p:tgtEl>
                                      </p:cBhvr>
                                    </p:animEffect>
                                    <p:anim calcmode="lin" valueType="num">
                                      <p:cBhvr>
                                        <p:cTn id="29"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2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2000"/>
                                        <p:tgtEl>
                                          <p:spTgt spid="9">
                                            <p:txEl>
                                              <p:pRg st="2" end="2"/>
                                            </p:txEl>
                                          </p:spTgt>
                                        </p:tgtEl>
                                      </p:cBhvr>
                                    </p:animEffect>
                                    <p:anim calcmode="lin" valueType="num">
                                      <p:cBhvr>
                                        <p:cTn id="36"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7" dur="2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2000"/>
                                        <p:tgtEl>
                                          <p:spTgt spid="9">
                                            <p:txEl>
                                              <p:pRg st="3" end="3"/>
                                            </p:txEl>
                                          </p:spTgt>
                                        </p:tgtEl>
                                      </p:cBhvr>
                                    </p:animEffect>
                                    <p:anim calcmode="lin" valueType="num">
                                      <p:cBhvr>
                                        <p:cTn id="43"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4" dur="2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fade">
                                      <p:cBhvr>
                                        <p:cTn id="49" dur="2000"/>
                                        <p:tgtEl>
                                          <p:spTgt spid="9">
                                            <p:txEl>
                                              <p:pRg st="4" end="4"/>
                                            </p:txEl>
                                          </p:spTgt>
                                        </p:tgtEl>
                                      </p:cBhvr>
                                    </p:animEffect>
                                    <p:anim calcmode="lin" valueType="num">
                                      <p:cBhvr>
                                        <p:cTn id="50"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1" dur="2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ssolve">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Rot="1" noChangeArrowheads="1"/>
          </p:cNvSpPr>
          <p:nvPr/>
        </p:nvSpPr>
        <p:spPr>
          <a:xfrm>
            <a:off x="762000" y="1123546"/>
            <a:ext cx="8153400" cy="54864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altLang="en-US" b="1" dirty="0">
                <a:solidFill>
                  <a:srgbClr val="FFC000"/>
                </a:solidFill>
              </a:rPr>
              <a:t>Classes required to graduate completing 25 units of credit in the following areas…</a:t>
            </a:r>
          </a:p>
          <a:p>
            <a:pPr>
              <a:defRPr/>
            </a:pPr>
            <a:endParaRPr lang="en-US" altLang="en-US" sz="1600" b="1" dirty="0">
              <a:solidFill>
                <a:srgbClr val="FFC000"/>
              </a:solidFill>
            </a:endParaRPr>
          </a:p>
          <a:p>
            <a:pPr>
              <a:defRPr/>
            </a:pPr>
            <a:r>
              <a:rPr lang="en-US" altLang="en-US" sz="1800" b="1" dirty="0">
                <a:solidFill>
                  <a:srgbClr val="FFC000"/>
                </a:solidFill>
              </a:rPr>
              <a:t>Communication Arts	4.0	    	Fine Art                    		      1.0</a:t>
            </a:r>
          </a:p>
          <a:p>
            <a:pPr>
              <a:defRPr/>
            </a:pPr>
            <a:r>
              <a:rPr lang="en-US" altLang="en-US" sz="1800" b="1" dirty="0">
                <a:solidFill>
                  <a:srgbClr val="FFC000"/>
                </a:solidFill>
              </a:rPr>
              <a:t>					 (i.e. art, vocal or</a:t>
            </a:r>
          </a:p>
          <a:p>
            <a:pPr>
              <a:defRPr/>
            </a:pPr>
            <a:r>
              <a:rPr lang="en-US" altLang="en-US" sz="1800" b="1" dirty="0">
                <a:solidFill>
                  <a:srgbClr val="FFC000"/>
                </a:solidFill>
              </a:rPr>
              <a:t>Mathematics	     	3.0 	 	  instrumental music, drama)</a:t>
            </a:r>
          </a:p>
          <a:p>
            <a:pPr>
              <a:defRPr/>
            </a:pPr>
            <a:r>
              <a:rPr lang="en-US" altLang="en-US" sz="1800" b="1" dirty="0">
                <a:solidFill>
                  <a:srgbClr val="FFC000"/>
                </a:solidFill>
              </a:rPr>
              <a:t>  	    					     		        Social Studies 	    	2.5 		Practical Art            		      1.0</a:t>
            </a:r>
          </a:p>
          <a:p>
            <a:pPr>
              <a:defRPr/>
            </a:pPr>
            <a:r>
              <a:rPr lang="en-US" altLang="en-US" sz="1800" b="1" dirty="0">
                <a:solidFill>
                  <a:srgbClr val="FFC000"/>
                </a:solidFill>
              </a:rPr>
              <a:t>					 (i.e. Business, Computer, </a:t>
            </a:r>
          </a:p>
          <a:p>
            <a:pPr>
              <a:defRPr/>
            </a:pPr>
            <a:r>
              <a:rPr lang="en-US" altLang="en-US" sz="1800" b="1" dirty="0">
                <a:solidFill>
                  <a:srgbClr val="FFC000"/>
                </a:solidFill>
              </a:rPr>
              <a:t>Liberty and Law	 	0.5		  Industrial Technology, 						  Family and Consumer Science) Science	              		3.0 	</a:t>
            </a:r>
          </a:p>
          <a:p>
            <a:pPr>
              <a:defRPr/>
            </a:pPr>
            <a:r>
              <a:rPr lang="en-US" altLang="en-US" sz="1800" b="1" dirty="0">
                <a:solidFill>
                  <a:srgbClr val="FFC000"/>
                </a:solidFill>
              </a:rPr>
              <a:t>	    							</a:t>
            </a:r>
          </a:p>
          <a:p>
            <a:pPr>
              <a:defRPr/>
            </a:pPr>
            <a:r>
              <a:rPr lang="en-US" altLang="en-US" sz="1800" b="1" dirty="0">
                <a:solidFill>
                  <a:srgbClr val="FFC000"/>
                </a:solidFill>
              </a:rPr>
              <a:t>Personal Finance     	0.5</a:t>
            </a:r>
          </a:p>
          <a:p>
            <a:pPr>
              <a:defRPr/>
            </a:pPr>
            <a:endParaRPr lang="en-US" altLang="en-US" sz="1800" b="1" dirty="0">
              <a:solidFill>
                <a:srgbClr val="FFC000"/>
              </a:solidFill>
            </a:endParaRPr>
          </a:p>
          <a:p>
            <a:pPr>
              <a:defRPr/>
            </a:pPr>
            <a:r>
              <a:rPr lang="en-US" altLang="en-US" sz="1800" b="1" dirty="0">
                <a:solidFill>
                  <a:srgbClr val="FFC000"/>
                </a:solidFill>
              </a:rPr>
              <a:t>Physical Education 		1.5 					     </a:t>
            </a:r>
          </a:p>
          <a:p>
            <a:pPr>
              <a:defRPr/>
            </a:pPr>
            <a:endParaRPr lang="en-US" altLang="en-US" sz="1800" b="1" dirty="0">
              <a:solidFill>
                <a:srgbClr val="FFC000"/>
              </a:solidFill>
            </a:endParaRPr>
          </a:p>
          <a:p>
            <a:pPr>
              <a:defRPr/>
            </a:pPr>
            <a:r>
              <a:rPr lang="en-US" altLang="en-US" sz="1800" b="1" dirty="0">
                <a:solidFill>
                  <a:srgbClr val="FFC000"/>
                </a:solidFill>
              </a:rPr>
              <a:t>Health	              		0.5           				</a:t>
            </a:r>
          </a:p>
          <a:p>
            <a:pPr>
              <a:defRPr/>
            </a:pPr>
            <a:endParaRPr lang="en-US" altLang="en-US" sz="1800" b="1" u="sng" dirty="0">
              <a:solidFill>
                <a:srgbClr val="FFC000"/>
              </a:solidFill>
            </a:endParaRPr>
          </a:p>
          <a:p>
            <a:pPr>
              <a:defRPr/>
            </a:pPr>
            <a:r>
              <a:rPr lang="en-US" altLang="en-US" sz="1800" b="1" u="sng" dirty="0">
                <a:solidFill>
                  <a:srgbClr val="FFC000"/>
                </a:solidFill>
              </a:rPr>
              <a:t>Electives to bring the total to 25</a:t>
            </a:r>
          </a:p>
          <a:p>
            <a:pPr>
              <a:defRPr/>
            </a:pPr>
            <a:endParaRPr lang="en-US" altLang="en-US" sz="1800" b="1" dirty="0">
              <a:solidFill>
                <a:srgbClr val="FFC000"/>
              </a:solidFill>
            </a:endParaRPr>
          </a:p>
        </p:txBody>
      </p:sp>
      <p:sp>
        <p:nvSpPr>
          <p:cNvPr id="4" name="TextBox 3"/>
          <p:cNvSpPr txBox="1"/>
          <p:nvPr/>
        </p:nvSpPr>
        <p:spPr>
          <a:xfrm>
            <a:off x="755649" y="9525"/>
            <a:ext cx="8388351" cy="1077218"/>
          </a:xfrm>
          <a:prstGeom prst="rect">
            <a:avLst/>
          </a:prstGeom>
          <a:noFill/>
        </p:spPr>
        <p:txBody>
          <a:bodyPr wrap="square" rtlCol="0">
            <a:spAutoFit/>
          </a:bodyPr>
          <a:lstStyle/>
          <a:p>
            <a:r>
              <a:rPr lang="en-US" sz="3600" b="1" dirty="0">
                <a:solidFill>
                  <a:srgbClr val="FFC000"/>
                </a:solidFill>
                <a:latin typeface="Bahnschrift SemiLight" panose="020B0502040204020203" pitchFamily="34" charset="0"/>
              </a:rPr>
              <a:t>4 Year Plan: </a:t>
            </a:r>
          </a:p>
          <a:p>
            <a:r>
              <a:rPr lang="en-US" sz="2800" b="1" dirty="0">
                <a:solidFill>
                  <a:srgbClr val="FFC000"/>
                </a:solidFill>
                <a:latin typeface="Bahnschrift SemiLight" panose="020B0502040204020203" pitchFamily="34" charset="0"/>
              </a:rPr>
              <a:t>First, add classes from your transcript then add </a:t>
            </a:r>
            <a:endParaRPr lang="en-US" sz="2800" b="1" dirty="0">
              <a:solidFill>
                <a:srgbClr val="FFC000"/>
              </a:solidFill>
              <a:effectLst>
                <a:innerShdw blurRad="63500" dist="50800" dir="13500000">
                  <a:prstClr val="black">
                    <a:alpha val="50000"/>
                  </a:prstClr>
                </a:innerShdw>
              </a:effectLst>
              <a:latin typeface="Britannic Bold" pitchFamily="34" charset="0"/>
            </a:endParaRPr>
          </a:p>
        </p:txBody>
      </p:sp>
      <p:sp>
        <p:nvSpPr>
          <p:cNvPr id="14" name="Rectangle 3"/>
          <p:cNvSpPr txBox="1">
            <a:spLocks noRot="1" noChangeArrowheads="1"/>
          </p:cNvSpPr>
          <p:nvPr/>
        </p:nvSpPr>
        <p:spPr>
          <a:xfrm>
            <a:off x="1431925" y="6131779"/>
            <a:ext cx="8388350" cy="4191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a:p>
            <a:pPr>
              <a:buFont typeface="Wingdings" panose="05000000000000000000" pitchFamily="2" charset="2"/>
              <a:buNone/>
            </a:pPr>
            <a:endParaRPr lang="en-US" altLang="en-US" dirty="0"/>
          </a:p>
          <a:p>
            <a:endParaRPr lang="en-US" altLang="en-US" dirty="0"/>
          </a:p>
        </p:txBody>
      </p:sp>
      <p:sp>
        <p:nvSpPr>
          <p:cNvPr id="7" name="Rectangle 3"/>
          <p:cNvSpPr txBox="1">
            <a:spLocks noRot="1" noChangeArrowheads="1"/>
          </p:cNvSpPr>
          <p:nvPr/>
        </p:nvSpPr>
        <p:spPr>
          <a:xfrm>
            <a:off x="990600" y="5486400"/>
            <a:ext cx="8007350" cy="5029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p:txBody>
      </p:sp>
      <p:sp>
        <p:nvSpPr>
          <p:cNvPr id="3" name="TextBox 2"/>
          <p:cNvSpPr txBox="1"/>
          <p:nvPr/>
        </p:nvSpPr>
        <p:spPr>
          <a:xfrm>
            <a:off x="4649111" y="4209127"/>
            <a:ext cx="4307564" cy="2554545"/>
          </a:xfrm>
          <a:prstGeom prst="rect">
            <a:avLst/>
          </a:prstGeom>
          <a:noFill/>
        </p:spPr>
        <p:txBody>
          <a:bodyPr wrap="square" rtlCol="0">
            <a:spAutoFit/>
          </a:bodyPr>
          <a:lstStyle/>
          <a:p>
            <a:r>
              <a:rPr lang="en-US" altLang="en-US" sz="2400" b="1" dirty="0">
                <a:solidFill>
                  <a:srgbClr val="FFC000"/>
                </a:solidFill>
              </a:rPr>
              <a:t>Points To Remember</a:t>
            </a:r>
          </a:p>
          <a:p>
            <a:pPr marL="285750" indent="-285750">
              <a:buFont typeface="Wingdings" panose="05000000000000000000" pitchFamily="2" charset="2"/>
              <a:buChar char="Ø"/>
            </a:pPr>
            <a:r>
              <a:rPr lang="en-US" b="1" dirty="0">
                <a:solidFill>
                  <a:srgbClr val="FFC000"/>
                </a:solidFill>
              </a:rPr>
              <a:t>College Bound Students Are Recommended to Take 4 Credits of Each Core Subject</a:t>
            </a:r>
          </a:p>
          <a:p>
            <a:endParaRPr lang="en-US" sz="1400" b="1" dirty="0">
              <a:solidFill>
                <a:srgbClr val="FFC000"/>
              </a:solidFill>
            </a:endParaRPr>
          </a:p>
          <a:p>
            <a:pPr marL="285750" indent="-285750">
              <a:buFont typeface="Wingdings" panose="05000000000000000000" pitchFamily="2" charset="2"/>
              <a:buChar char="Ø"/>
            </a:pPr>
            <a:r>
              <a:rPr lang="en-US" b="1" dirty="0">
                <a:solidFill>
                  <a:srgbClr val="FFC000"/>
                </a:solidFill>
              </a:rPr>
              <a:t>Some Colleges and Universities Require 2 Years of the Same Foreign Language</a:t>
            </a:r>
          </a:p>
          <a:p>
            <a:endParaRPr lang="en-US" sz="1400" b="1" dirty="0">
              <a:solidFill>
                <a:srgbClr val="FFC000"/>
              </a:solidFill>
            </a:endParaRPr>
          </a:p>
          <a:p>
            <a:pPr marL="285750" indent="-285750">
              <a:buFont typeface="Wingdings" panose="05000000000000000000" pitchFamily="2" charset="2"/>
              <a:buChar char="Ø"/>
            </a:pPr>
            <a:r>
              <a:rPr lang="en-US" b="1" dirty="0">
                <a:solidFill>
                  <a:srgbClr val="FFC000"/>
                </a:solidFill>
              </a:rPr>
              <a:t>4-5-5-4 – Weighted classes for Top 10</a:t>
            </a:r>
            <a:endParaRPr lang="en-US" dirty="0"/>
          </a:p>
        </p:txBody>
      </p:sp>
    </p:spTree>
    <p:extLst>
      <p:ext uri="{BB962C8B-B14F-4D97-AF65-F5344CB8AC3E}">
        <p14:creationId xmlns:p14="http://schemas.microsoft.com/office/powerpoint/2010/main" val="20250416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87B5-2C59-4547-B395-923B9DE9FC05}"/>
              </a:ext>
            </a:extLst>
          </p:cNvPr>
          <p:cNvSpPr>
            <a:spLocks noGrp="1"/>
          </p:cNvSpPr>
          <p:nvPr>
            <p:ph type="title"/>
          </p:nvPr>
        </p:nvSpPr>
        <p:spPr>
          <a:xfrm>
            <a:off x="381000" y="609600"/>
            <a:ext cx="8382000" cy="5983176"/>
          </a:xfrm>
        </p:spPr>
        <p:txBody>
          <a:bodyPr/>
          <a:lstStyle/>
          <a:p>
            <a:r>
              <a:rPr lang="en-US" dirty="0"/>
              <a:t>Print your completed form</a:t>
            </a:r>
            <a:br>
              <a:rPr lang="en-US" dirty="0"/>
            </a:br>
            <a:br>
              <a:rPr lang="en-US" dirty="0"/>
            </a:br>
            <a:r>
              <a:rPr lang="en-US" dirty="0"/>
              <a:t>Take it home to be signed by Parent/Guardian on the line by your current grade.</a:t>
            </a:r>
            <a:br>
              <a:rPr lang="en-US" dirty="0"/>
            </a:br>
            <a:br>
              <a:rPr lang="en-US" dirty="0"/>
            </a:br>
            <a:r>
              <a:rPr lang="en-US" dirty="0"/>
              <a:t>BRING IT BACK SIGNED AND COMPLETED on ______________.  About one week from today.</a:t>
            </a:r>
          </a:p>
        </p:txBody>
      </p:sp>
    </p:spTree>
    <p:extLst>
      <p:ext uri="{BB962C8B-B14F-4D97-AF65-F5344CB8AC3E}">
        <p14:creationId xmlns:p14="http://schemas.microsoft.com/office/powerpoint/2010/main" val="24255999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249D16-8FB3-45C4-828A-E281BDA15AE4}"/>
              </a:ext>
            </a:extLst>
          </p:cNvPr>
          <p:cNvSpPr txBox="1">
            <a:spLocks noGrp="1" noRot="1" noChangeArrowheads="1"/>
          </p:cNvSpPr>
          <p:nvPr>
            <p:ph type="ctrTitle"/>
          </p:nvPr>
        </p:nvSpPr>
        <p:spPr>
          <a:xfrm>
            <a:off x="914400" y="2590800"/>
            <a:ext cx="7681913" cy="1524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altLang="en-US" sz="4800" b="1" dirty="0">
                <a:solidFill>
                  <a:srgbClr val="FFC000"/>
                </a:solidFill>
              </a:rPr>
              <a:t>THANK YOU!</a:t>
            </a:r>
          </a:p>
          <a:p>
            <a:pPr lvl="1"/>
            <a:r>
              <a:rPr lang="en-US" altLang="en-US" sz="4800" b="1" dirty="0">
                <a:solidFill>
                  <a:srgbClr val="FFC000"/>
                </a:solidFill>
              </a:rPr>
              <a:t>THE PHS COUNSELING STAFF</a:t>
            </a:r>
          </a:p>
        </p:txBody>
      </p:sp>
      <p:sp>
        <p:nvSpPr>
          <p:cNvPr id="6" name="Title 1">
            <a:extLst>
              <a:ext uri="{FF2B5EF4-FFF2-40B4-BE49-F238E27FC236}">
                <a16:creationId xmlns:a16="http://schemas.microsoft.com/office/drawing/2014/main" id="{A0740FB0-1CFB-453C-81D5-B6C157FE2848}"/>
              </a:ext>
            </a:extLst>
          </p:cNvPr>
          <p:cNvSpPr txBox="1">
            <a:spLocks/>
          </p:cNvSpPr>
          <p:nvPr/>
        </p:nvSpPr>
        <p:spPr>
          <a:xfrm rot="16200000">
            <a:off x="-2438653" y="3124453"/>
            <a:ext cx="6858001" cy="1523495"/>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a:t>Parkview High School</a:t>
            </a:r>
            <a:endParaRPr lang="en-US" dirty="0"/>
          </a:p>
        </p:txBody>
      </p:sp>
    </p:spTree>
    <p:extLst>
      <p:ext uri="{BB962C8B-B14F-4D97-AF65-F5344CB8AC3E}">
        <p14:creationId xmlns:p14="http://schemas.microsoft.com/office/powerpoint/2010/main" val="320173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Rot="1" noChangeArrowheads="1"/>
          </p:cNvSpPr>
          <p:nvPr/>
        </p:nvSpPr>
        <p:spPr>
          <a:xfrm>
            <a:off x="845160" y="1009650"/>
            <a:ext cx="8235950" cy="5448300"/>
          </a:xfrm>
          <a:prstGeom prst="rect">
            <a:avLst/>
          </a:prstGeom>
        </p:spPr>
        <p:txBody>
          <a:bodyPr vert="horz" lIns="0" tIns="0" rIns="0" bIns="0" rtlCol="0" anchor="ctr">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defRPr/>
            </a:pPr>
            <a:endParaRPr lang="en-US" altLang="en-US" sz="1600" b="1" dirty="0">
              <a:solidFill>
                <a:srgbClr val="FFC000"/>
              </a:solidFill>
            </a:endParaRPr>
          </a:p>
          <a:p>
            <a:pPr marL="457200" indent="-457200">
              <a:buBlip>
                <a:blip r:embed="rId3"/>
              </a:buBlip>
              <a:defRPr/>
            </a:pPr>
            <a:r>
              <a:rPr lang="en-US" altLang="en-US" sz="2800" b="1" dirty="0">
                <a:solidFill>
                  <a:srgbClr val="FFC000"/>
                </a:solidFill>
              </a:rPr>
              <a:t>Summer ACT Options</a:t>
            </a:r>
          </a:p>
          <a:p>
            <a:pPr>
              <a:defRPr/>
            </a:pPr>
            <a:r>
              <a:rPr lang="en-US" altLang="en-US" sz="2800" b="1" dirty="0">
                <a:solidFill>
                  <a:srgbClr val="FFC000"/>
                </a:solidFill>
              </a:rPr>
              <a:t>	June 11/12, 2022</a:t>
            </a:r>
          </a:p>
          <a:p>
            <a:pPr>
              <a:defRPr/>
            </a:pPr>
            <a:r>
              <a:rPr lang="en-US" altLang="en-US" sz="2800" b="1" dirty="0">
                <a:solidFill>
                  <a:srgbClr val="FFC000"/>
                </a:solidFill>
              </a:rPr>
              <a:t>	July 16/17, 2022</a:t>
            </a:r>
          </a:p>
          <a:p>
            <a:pPr>
              <a:defRPr/>
            </a:pPr>
            <a:r>
              <a:rPr lang="en-US" altLang="en-US" b="1" dirty="0">
                <a:solidFill>
                  <a:srgbClr val="FFC000"/>
                </a:solidFill>
              </a:rPr>
              <a:t> </a:t>
            </a:r>
          </a:p>
          <a:p>
            <a:pPr marL="457200" indent="-457200">
              <a:buBlip>
                <a:blip r:embed="rId3">
                  <a:extLst/>
                </a:blip>
              </a:buBlip>
              <a:defRPr/>
            </a:pPr>
            <a:r>
              <a:rPr lang="en-US" altLang="en-US" sz="2800" b="1" dirty="0">
                <a:solidFill>
                  <a:srgbClr val="FFC000"/>
                </a:solidFill>
              </a:rPr>
              <a:t>Explore University</a:t>
            </a:r>
          </a:p>
          <a:p>
            <a:pPr>
              <a:defRPr/>
            </a:pPr>
            <a:r>
              <a:rPr lang="en-US" altLang="en-US" sz="2800" b="1" dirty="0">
                <a:solidFill>
                  <a:srgbClr val="FFC000"/>
                </a:solidFill>
              </a:rPr>
              <a:t> 	½ Credit Practical Art</a:t>
            </a:r>
          </a:p>
          <a:p>
            <a:pPr>
              <a:defRPr/>
            </a:pPr>
            <a:r>
              <a:rPr lang="en-US" altLang="en-US" sz="2800" b="1" dirty="0">
                <a:solidFill>
                  <a:srgbClr val="FFC000"/>
                </a:solidFill>
              </a:rPr>
              <a:t>	6 College Tours in 4 Weeks</a:t>
            </a:r>
          </a:p>
          <a:p>
            <a:pPr>
              <a:defRPr/>
            </a:pPr>
            <a:r>
              <a:rPr lang="en-US" altLang="en-US" sz="2800" b="1" dirty="0">
                <a:solidFill>
                  <a:srgbClr val="FFC000"/>
                </a:solidFill>
              </a:rPr>
              <a:t>	Get  Ahead On Transition To College</a:t>
            </a:r>
          </a:p>
          <a:p>
            <a:pPr>
              <a:defRPr/>
            </a:pPr>
            <a:r>
              <a:rPr lang="en-US" altLang="en-US" sz="2800" b="1" dirty="0">
                <a:solidFill>
                  <a:srgbClr val="FFC000"/>
                </a:solidFill>
              </a:rPr>
              <a:t>	Free</a:t>
            </a:r>
          </a:p>
          <a:p>
            <a:pPr>
              <a:defRPr/>
            </a:pPr>
            <a:endParaRPr lang="en-US" altLang="en-US" b="1" dirty="0">
              <a:solidFill>
                <a:srgbClr val="FFC000"/>
              </a:solidFill>
            </a:endParaRPr>
          </a:p>
          <a:p>
            <a:pPr marL="457200" indent="-457200">
              <a:buBlip>
                <a:blip r:embed="rId3">
                  <a:extLst/>
                </a:blip>
              </a:buBlip>
              <a:defRPr/>
            </a:pPr>
            <a:r>
              <a:rPr lang="en-US" altLang="en-US" sz="2800" b="1" dirty="0">
                <a:solidFill>
                  <a:srgbClr val="FFC000"/>
                </a:solidFill>
              </a:rPr>
              <a:t>Boys State and Girls State, more info TBA</a:t>
            </a:r>
          </a:p>
          <a:p>
            <a:pPr marL="457200" indent="-457200">
              <a:buBlip>
                <a:blip r:embed="rId3">
                  <a:extLst/>
                </a:blip>
              </a:buBlip>
              <a:defRPr/>
            </a:pPr>
            <a:endParaRPr lang="en-US" altLang="en-US" sz="2800" b="1" dirty="0">
              <a:solidFill>
                <a:srgbClr val="FFC000"/>
              </a:solidFill>
            </a:endParaRPr>
          </a:p>
          <a:p>
            <a:pPr marL="457200" indent="-457200">
              <a:buBlip>
                <a:blip r:embed="rId3">
                  <a:extLst/>
                </a:blip>
              </a:buBlip>
              <a:defRPr/>
            </a:pPr>
            <a:r>
              <a:rPr lang="en-US" altLang="en-US" sz="2800" b="1" dirty="0">
                <a:solidFill>
                  <a:srgbClr val="FFC000"/>
                </a:solidFill>
              </a:rPr>
              <a:t>Upward Bound: first generation</a:t>
            </a:r>
          </a:p>
          <a:p>
            <a:pPr>
              <a:defRPr/>
            </a:pPr>
            <a:r>
              <a:rPr lang="en-US" altLang="en-US" sz="2800" b="1" dirty="0">
                <a:solidFill>
                  <a:srgbClr val="FFC000"/>
                </a:solidFill>
              </a:rPr>
              <a:t>      highly motivated, low income, jump start on </a:t>
            </a:r>
          </a:p>
          <a:p>
            <a:pPr>
              <a:defRPr/>
            </a:pPr>
            <a:r>
              <a:rPr lang="en-US" altLang="en-US" sz="2800" b="1" dirty="0">
                <a:solidFill>
                  <a:srgbClr val="FFC000"/>
                </a:solidFill>
              </a:rPr>
              <a:t>      classes for Fall, Free</a:t>
            </a:r>
          </a:p>
        </p:txBody>
      </p:sp>
      <p:sp>
        <p:nvSpPr>
          <p:cNvPr id="2" name="Title 1"/>
          <p:cNvSpPr>
            <a:spLocks noGrp="1"/>
          </p:cNvSpPr>
          <p:nvPr>
            <p:ph type="ctrTitle"/>
          </p:nvPr>
        </p:nvSpPr>
        <p:spPr>
          <a:xfrm rot="16200000">
            <a:off x="-2676777" y="2972053"/>
            <a:ext cx="6858001" cy="1523495"/>
          </a:xfrm>
        </p:spPr>
        <p:txBody>
          <a:bodyPr/>
          <a:lstStyle/>
          <a:p>
            <a:pPr algn="ctr"/>
            <a:r>
              <a:rPr lang="en-US" dirty="0"/>
              <a:t>Parkview High School</a:t>
            </a:r>
          </a:p>
        </p:txBody>
      </p:sp>
      <p:sp>
        <p:nvSpPr>
          <p:cNvPr id="4" name="TextBox 3"/>
          <p:cNvSpPr txBox="1"/>
          <p:nvPr/>
        </p:nvSpPr>
        <p:spPr>
          <a:xfrm>
            <a:off x="1" y="9525"/>
            <a:ext cx="9144000" cy="830997"/>
          </a:xfrm>
          <a:prstGeom prst="rect">
            <a:avLst/>
          </a:prstGeom>
          <a:noFill/>
        </p:spPr>
        <p:txBody>
          <a:bodyPr wrap="square" rtlCol="0">
            <a:spAutoFit/>
          </a:bodyPr>
          <a:lstStyle/>
          <a:p>
            <a:pPr algn="ctr"/>
            <a:r>
              <a:rPr lang="en-US" sz="4800" b="1" dirty="0">
                <a:solidFill>
                  <a:srgbClr val="FFC000"/>
                </a:solidFill>
                <a:latin typeface="Britannic Bold" pitchFamily="34" charset="0"/>
              </a:rPr>
              <a:t>2022-2023 Summer Reminders</a:t>
            </a:r>
            <a:endParaRPr lang="en-US" sz="4800" b="1" dirty="0">
              <a:solidFill>
                <a:srgbClr val="FFC000"/>
              </a:solidFill>
              <a:effectLst>
                <a:innerShdw blurRad="63500" dist="50800" dir="13500000">
                  <a:prstClr val="black">
                    <a:alpha val="50000"/>
                  </a:prstClr>
                </a:innerShdw>
              </a:effectLst>
              <a:latin typeface="Britannic Bold" pitchFamily="34" charset="0"/>
            </a:endParaRPr>
          </a:p>
        </p:txBody>
      </p:sp>
      <p:sp>
        <p:nvSpPr>
          <p:cNvPr id="7" name="Rectangle 3"/>
          <p:cNvSpPr txBox="1">
            <a:spLocks noRot="1" noChangeArrowheads="1"/>
          </p:cNvSpPr>
          <p:nvPr/>
        </p:nvSpPr>
        <p:spPr>
          <a:xfrm>
            <a:off x="990600" y="5486400"/>
            <a:ext cx="8007350" cy="5029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p:txBody>
      </p:sp>
      <p:sp>
        <p:nvSpPr>
          <p:cNvPr id="9" name="Rectangle 3"/>
          <p:cNvSpPr txBox="1">
            <a:spLocks noRot="1" noChangeArrowheads="1"/>
          </p:cNvSpPr>
          <p:nvPr/>
        </p:nvSpPr>
        <p:spPr>
          <a:xfrm>
            <a:off x="616560" y="3615470"/>
            <a:ext cx="8464550" cy="4572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09537">
              <a:buFont typeface="Wingdings 3" panose="05040102010807070707" pitchFamily="18" charset="2"/>
              <a:buNone/>
              <a:defRPr/>
            </a:pPr>
            <a:endParaRPr lang="en-US" altLang="en-US" b="1" dirty="0"/>
          </a:p>
          <a:p>
            <a:pPr>
              <a:defRPr/>
            </a:pPr>
            <a:endParaRPr lang="en-US" altLang="en-US" dirty="0"/>
          </a:p>
        </p:txBody>
      </p:sp>
      <p:pic>
        <p:nvPicPr>
          <p:cNvPr id="13" name="Picture 4" descr="C:\Documents and Settings\rjohnson494\Local Settings\Temporary Internet Files\Content.IE5\8HKJS4G6\MC900088732[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010400" y="1178165"/>
            <a:ext cx="1581455" cy="1629253"/>
          </a:xfrm>
          <a:prstGeom prst="rect">
            <a:avLst/>
          </a:prstGeom>
          <a:noFill/>
        </p:spPr>
      </p:pic>
    </p:spTree>
    <p:extLst>
      <p:ext uri="{BB962C8B-B14F-4D97-AF65-F5344CB8AC3E}">
        <p14:creationId xmlns:p14="http://schemas.microsoft.com/office/powerpoint/2010/main" val="347350900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400552" y="2933952"/>
            <a:ext cx="6324601" cy="1523495"/>
          </a:xfrm>
        </p:spPr>
        <p:txBody>
          <a:bodyPr/>
          <a:lstStyle/>
          <a:p>
            <a:pPr algn="ctr"/>
            <a:r>
              <a:rPr lang="en-US" dirty="0"/>
              <a:t>Parkview High School</a:t>
            </a:r>
          </a:p>
        </p:txBody>
      </p:sp>
      <p:sp>
        <p:nvSpPr>
          <p:cNvPr id="4" name="TextBox 3"/>
          <p:cNvSpPr txBox="1"/>
          <p:nvPr/>
        </p:nvSpPr>
        <p:spPr>
          <a:xfrm>
            <a:off x="1" y="9525"/>
            <a:ext cx="9144000" cy="738664"/>
          </a:xfrm>
          <a:prstGeom prst="rect">
            <a:avLst/>
          </a:prstGeom>
          <a:noFill/>
        </p:spPr>
        <p:txBody>
          <a:bodyPr wrap="square" rtlCol="0">
            <a:spAutoFit/>
          </a:bodyPr>
          <a:lstStyle/>
          <a:p>
            <a:pPr algn="ctr"/>
            <a:r>
              <a:rPr lang="en-US" sz="4200" b="1" dirty="0">
                <a:solidFill>
                  <a:srgbClr val="FFC000"/>
                </a:solidFill>
                <a:latin typeface="Britannic Bold" pitchFamily="34" charset="0"/>
              </a:rPr>
              <a:t>Advanced Placement (AP) Information</a:t>
            </a:r>
            <a:endParaRPr lang="en-US" sz="4200" b="1" dirty="0">
              <a:solidFill>
                <a:srgbClr val="FFC000"/>
              </a:solidFill>
              <a:effectLst>
                <a:innerShdw blurRad="63500" dist="50800" dir="13500000">
                  <a:prstClr val="black">
                    <a:alpha val="50000"/>
                  </a:prstClr>
                </a:innerShdw>
              </a:effectLst>
              <a:latin typeface="Britannic Bold" pitchFamily="34" charset="0"/>
            </a:endParaRPr>
          </a:p>
        </p:txBody>
      </p:sp>
      <p:sp>
        <p:nvSpPr>
          <p:cNvPr id="14" name="Rectangle 3"/>
          <p:cNvSpPr txBox="1">
            <a:spLocks noRot="1" noChangeArrowheads="1"/>
          </p:cNvSpPr>
          <p:nvPr/>
        </p:nvSpPr>
        <p:spPr>
          <a:xfrm>
            <a:off x="1431925" y="6131779"/>
            <a:ext cx="8388350" cy="4191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a:p>
            <a:pPr>
              <a:buFont typeface="Wingdings" panose="05000000000000000000" pitchFamily="2" charset="2"/>
              <a:buNone/>
            </a:pPr>
            <a:endParaRPr lang="en-US" altLang="en-US" dirty="0"/>
          </a:p>
          <a:p>
            <a:endParaRPr lang="en-US" altLang="en-US" dirty="0"/>
          </a:p>
        </p:txBody>
      </p:sp>
      <p:sp>
        <p:nvSpPr>
          <p:cNvPr id="7" name="Rectangle 3"/>
          <p:cNvSpPr txBox="1">
            <a:spLocks noRot="1" noChangeArrowheads="1"/>
          </p:cNvSpPr>
          <p:nvPr/>
        </p:nvSpPr>
        <p:spPr>
          <a:xfrm>
            <a:off x="990600" y="5486400"/>
            <a:ext cx="8007350" cy="5029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p:txBody>
      </p:sp>
      <p:sp>
        <p:nvSpPr>
          <p:cNvPr id="13" name="Rectangle 12"/>
          <p:cNvSpPr/>
          <p:nvPr/>
        </p:nvSpPr>
        <p:spPr>
          <a:xfrm>
            <a:off x="914400" y="1017747"/>
            <a:ext cx="7277101" cy="584775"/>
          </a:xfrm>
          <a:prstGeom prst="rect">
            <a:avLst/>
          </a:prstGeom>
        </p:spPr>
        <p:txBody>
          <a:bodyPr wrap="square">
            <a:spAutoFit/>
          </a:bodyPr>
          <a:lstStyle/>
          <a:p>
            <a:pPr>
              <a:defRPr/>
            </a:pPr>
            <a:r>
              <a:rPr lang="en-US" sz="3200" b="1" dirty="0">
                <a:solidFill>
                  <a:srgbClr val="FFC000"/>
                </a:solidFill>
              </a:rPr>
              <a:t>Earn College Credit at PHS!!!</a:t>
            </a:r>
          </a:p>
        </p:txBody>
      </p:sp>
      <p:sp>
        <p:nvSpPr>
          <p:cNvPr id="15" name="Rectangle 14"/>
          <p:cNvSpPr/>
          <p:nvPr/>
        </p:nvSpPr>
        <p:spPr>
          <a:xfrm>
            <a:off x="1371600" y="1602522"/>
            <a:ext cx="6781799" cy="5078313"/>
          </a:xfrm>
          <a:prstGeom prst="rect">
            <a:avLst/>
          </a:prstGeom>
        </p:spPr>
        <p:txBody>
          <a:bodyPr wrap="square">
            <a:spAutoFit/>
          </a:bodyPr>
          <a:lstStyle/>
          <a:p>
            <a:r>
              <a:rPr lang="en-US" sz="2400" b="1" dirty="0">
                <a:solidFill>
                  <a:srgbClr val="FFC000"/>
                </a:solidFill>
              </a:rPr>
              <a:t>PHS offers the following AP Classes:</a:t>
            </a:r>
          </a:p>
          <a:p>
            <a:endParaRPr lang="en-US" sz="2400" b="1" dirty="0">
              <a:solidFill>
                <a:srgbClr val="FFC000"/>
              </a:solidFill>
            </a:endParaRPr>
          </a:p>
          <a:p>
            <a:r>
              <a:rPr lang="en-US" sz="2400" b="1" dirty="0">
                <a:solidFill>
                  <a:srgbClr val="FFC000"/>
                </a:solidFill>
              </a:rPr>
              <a:t>English: AP English Lit in 2023</a:t>
            </a:r>
          </a:p>
          <a:p>
            <a:r>
              <a:rPr lang="en-US" sz="2400" b="1" dirty="0">
                <a:solidFill>
                  <a:srgbClr val="FFC000"/>
                </a:solidFill>
              </a:rPr>
              <a:t>Math: AP Calculus, AP Stats &amp; AP Computer Science Principles</a:t>
            </a:r>
          </a:p>
          <a:p>
            <a:r>
              <a:rPr lang="en-US" sz="2400" b="1" dirty="0">
                <a:solidFill>
                  <a:srgbClr val="FFC000"/>
                </a:solidFill>
              </a:rPr>
              <a:t>Science: AP Chemistry, AP Biology, AP Physics</a:t>
            </a:r>
          </a:p>
          <a:p>
            <a:r>
              <a:rPr lang="en-US" sz="2400" b="1" dirty="0">
                <a:solidFill>
                  <a:srgbClr val="FFC000"/>
                </a:solidFill>
              </a:rPr>
              <a:t>History: AP Government, AP World History, </a:t>
            </a:r>
          </a:p>
          <a:p>
            <a:r>
              <a:rPr lang="en-US" sz="2200" b="1" dirty="0">
                <a:solidFill>
                  <a:srgbClr val="FFC000"/>
                </a:solidFill>
              </a:rPr>
              <a:t>AP US History</a:t>
            </a:r>
            <a:r>
              <a:rPr lang="en-US" sz="2400" b="1" dirty="0">
                <a:solidFill>
                  <a:srgbClr val="FFC000"/>
                </a:solidFill>
              </a:rPr>
              <a:t>, AP Psychology, AP European History</a:t>
            </a:r>
          </a:p>
          <a:p>
            <a:r>
              <a:rPr lang="en-US" sz="2400" b="1" dirty="0">
                <a:solidFill>
                  <a:srgbClr val="FFC000"/>
                </a:solidFill>
              </a:rPr>
              <a:t>Fine Art:  AP Music Theory</a:t>
            </a:r>
          </a:p>
          <a:p>
            <a:endParaRPr lang="en-US" sz="2400" b="1" dirty="0">
              <a:solidFill>
                <a:srgbClr val="FFC000"/>
              </a:solidFill>
            </a:endParaRPr>
          </a:p>
          <a:p>
            <a:r>
              <a:rPr lang="en-US" sz="2400" b="1" dirty="0">
                <a:solidFill>
                  <a:srgbClr val="FFC000"/>
                </a:solidFill>
              </a:rPr>
              <a:t>Additional AP classes available via Launch</a:t>
            </a:r>
          </a:p>
          <a:p>
            <a:r>
              <a:rPr lang="en-US" sz="2400" b="1" dirty="0">
                <a:solidFill>
                  <a:srgbClr val="FFC000"/>
                </a:solidFill>
              </a:rPr>
              <a:t>College credit is earned based on the AP test</a:t>
            </a:r>
          </a:p>
          <a:p>
            <a:endParaRPr lang="en-US" dirty="0"/>
          </a:p>
          <a:p>
            <a:endParaRPr lang="en-US" dirty="0">
              <a:effectLst/>
            </a:endParaRPr>
          </a:p>
        </p:txBody>
      </p:sp>
    </p:spTree>
    <p:extLst>
      <p:ext uri="{BB962C8B-B14F-4D97-AF65-F5344CB8AC3E}">
        <p14:creationId xmlns:p14="http://schemas.microsoft.com/office/powerpoint/2010/main" val="12466158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400552" y="2933952"/>
            <a:ext cx="6324601" cy="1523495"/>
          </a:xfrm>
        </p:spPr>
        <p:txBody>
          <a:bodyPr/>
          <a:lstStyle/>
          <a:p>
            <a:pPr algn="ctr"/>
            <a:r>
              <a:rPr lang="en-US" dirty="0"/>
              <a:t>Parkview High School</a:t>
            </a:r>
          </a:p>
        </p:txBody>
      </p:sp>
      <p:sp>
        <p:nvSpPr>
          <p:cNvPr id="4" name="TextBox 3"/>
          <p:cNvSpPr txBox="1"/>
          <p:nvPr/>
        </p:nvSpPr>
        <p:spPr>
          <a:xfrm>
            <a:off x="1" y="9525"/>
            <a:ext cx="9144000" cy="738664"/>
          </a:xfrm>
          <a:prstGeom prst="rect">
            <a:avLst/>
          </a:prstGeom>
          <a:noFill/>
        </p:spPr>
        <p:txBody>
          <a:bodyPr wrap="square" rtlCol="0">
            <a:spAutoFit/>
          </a:bodyPr>
          <a:lstStyle/>
          <a:p>
            <a:pPr algn="ctr"/>
            <a:r>
              <a:rPr lang="en-US" sz="4200" b="1" dirty="0">
                <a:solidFill>
                  <a:srgbClr val="FFC000"/>
                </a:solidFill>
                <a:latin typeface="Britannic Bold" pitchFamily="34" charset="0"/>
              </a:rPr>
              <a:t>Advanced Placement (AP) Information</a:t>
            </a:r>
            <a:endParaRPr lang="en-US" sz="4200" b="1" dirty="0">
              <a:solidFill>
                <a:srgbClr val="FFC000"/>
              </a:solidFill>
              <a:effectLst>
                <a:innerShdw blurRad="63500" dist="50800" dir="13500000">
                  <a:prstClr val="black">
                    <a:alpha val="50000"/>
                  </a:prstClr>
                </a:innerShdw>
              </a:effectLst>
              <a:latin typeface="Britannic Bold" pitchFamily="34" charset="0"/>
            </a:endParaRPr>
          </a:p>
        </p:txBody>
      </p:sp>
      <p:sp>
        <p:nvSpPr>
          <p:cNvPr id="14" name="Rectangle 3"/>
          <p:cNvSpPr txBox="1">
            <a:spLocks noRot="1" noChangeArrowheads="1"/>
          </p:cNvSpPr>
          <p:nvPr/>
        </p:nvSpPr>
        <p:spPr>
          <a:xfrm>
            <a:off x="1431925" y="6131779"/>
            <a:ext cx="8388350" cy="4191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a:p>
            <a:pPr>
              <a:buFont typeface="Wingdings" panose="05000000000000000000" pitchFamily="2" charset="2"/>
              <a:buNone/>
            </a:pPr>
            <a:endParaRPr lang="en-US" altLang="en-US" dirty="0"/>
          </a:p>
          <a:p>
            <a:endParaRPr lang="en-US" altLang="en-US" dirty="0"/>
          </a:p>
        </p:txBody>
      </p:sp>
      <p:sp>
        <p:nvSpPr>
          <p:cNvPr id="7" name="Rectangle 3"/>
          <p:cNvSpPr txBox="1">
            <a:spLocks noRot="1" noChangeArrowheads="1"/>
          </p:cNvSpPr>
          <p:nvPr/>
        </p:nvSpPr>
        <p:spPr>
          <a:xfrm>
            <a:off x="990600" y="5486400"/>
            <a:ext cx="8007350" cy="5029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p:txBody>
      </p:sp>
      <p:sp>
        <p:nvSpPr>
          <p:cNvPr id="13" name="Rectangle 12"/>
          <p:cNvSpPr/>
          <p:nvPr/>
        </p:nvSpPr>
        <p:spPr>
          <a:xfrm>
            <a:off x="1025165" y="695057"/>
            <a:ext cx="7239000" cy="584775"/>
          </a:xfrm>
          <a:prstGeom prst="rect">
            <a:avLst/>
          </a:prstGeom>
        </p:spPr>
        <p:txBody>
          <a:bodyPr wrap="square">
            <a:spAutoFit/>
          </a:bodyPr>
          <a:lstStyle/>
          <a:p>
            <a:pPr algn="ctr">
              <a:defRPr/>
            </a:pPr>
            <a:r>
              <a:rPr lang="en-US" sz="3200" b="1" dirty="0">
                <a:solidFill>
                  <a:srgbClr val="FFC000"/>
                </a:solidFill>
              </a:rPr>
              <a:t>Why take AP?</a:t>
            </a:r>
          </a:p>
        </p:txBody>
      </p:sp>
      <p:sp>
        <p:nvSpPr>
          <p:cNvPr id="15" name="Rectangle 14"/>
          <p:cNvSpPr/>
          <p:nvPr/>
        </p:nvSpPr>
        <p:spPr>
          <a:xfrm>
            <a:off x="838200" y="1489339"/>
            <a:ext cx="7848436" cy="4524315"/>
          </a:xfrm>
          <a:prstGeom prst="rect">
            <a:avLst/>
          </a:prstGeom>
        </p:spPr>
        <p:txBody>
          <a:bodyPr wrap="square">
            <a:spAutoFit/>
          </a:bodyPr>
          <a:lstStyle/>
          <a:p>
            <a:pPr marL="342900" indent="-342900">
              <a:buFont typeface="Wingdings" panose="05000000000000000000" pitchFamily="2" charset="2"/>
              <a:buChar char="Ø"/>
            </a:pPr>
            <a:r>
              <a:rPr lang="en-US" sz="2400" b="1" dirty="0">
                <a:solidFill>
                  <a:srgbClr val="FFC000"/>
                </a:solidFill>
              </a:rPr>
              <a:t>Smaller class sizes than on college campus</a:t>
            </a:r>
          </a:p>
          <a:p>
            <a:pPr marL="342900" indent="-342900">
              <a:buFont typeface="Wingdings" panose="05000000000000000000" pitchFamily="2" charset="2"/>
              <a:buChar char="Ø"/>
            </a:pPr>
            <a:r>
              <a:rPr lang="en-US" sz="2400" b="1" dirty="0">
                <a:solidFill>
                  <a:srgbClr val="FFC000"/>
                </a:solidFill>
              </a:rPr>
              <a:t>AP Level courses prepare students for the AP Subject test</a:t>
            </a:r>
          </a:p>
          <a:p>
            <a:pPr marL="342900" indent="-342900">
              <a:buFont typeface="Wingdings" panose="05000000000000000000" pitchFamily="2" charset="2"/>
              <a:buChar char="Ø"/>
            </a:pPr>
            <a:r>
              <a:rPr lang="en-US" sz="2400" b="1" dirty="0">
                <a:solidFill>
                  <a:srgbClr val="FFC000"/>
                </a:solidFill>
              </a:rPr>
              <a:t>Free AP testing for students on Free/Reduced Lunch, which you are expected to take</a:t>
            </a:r>
          </a:p>
          <a:p>
            <a:pPr marL="342900" indent="-342900">
              <a:buFont typeface="Wingdings" panose="05000000000000000000" pitchFamily="2" charset="2"/>
              <a:buChar char="Ø"/>
            </a:pPr>
            <a:r>
              <a:rPr lang="en-US" sz="2400" b="1" dirty="0">
                <a:solidFill>
                  <a:srgbClr val="FFC000"/>
                </a:solidFill>
              </a:rPr>
              <a:t>AP testing can qualify you for college credit for free</a:t>
            </a:r>
          </a:p>
          <a:p>
            <a:pPr marL="342900" indent="-342900">
              <a:buFont typeface="Wingdings" panose="05000000000000000000" pitchFamily="2" charset="2"/>
              <a:buChar char="Ø"/>
            </a:pPr>
            <a:r>
              <a:rPr lang="en-US" sz="2400" b="1" dirty="0">
                <a:solidFill>
                  <a:srgbClr val="FFC000"/>
                </a:solidFill>
              </a:rPr>
              <a:t>AP tests are $90, cheaper than dual credit, financial aid available for full pay lunch students</a:t>
            </a:r>
          </a:p>
          <a:p>
            <a:pPr marL="342900" indent="-342900">
              <a:buFont typeface="Wingdings" panose="05000000000000000000" pitchFamily="2" charset="2"/>
              <a:buChar char="Ø"/>
            </a:pPr>
            <a:r>
              <a:rPr lang="en-US" sz="2400" b="1" dirty="0">
                <a:solidFill>
                  <a:srgbClr val="FFC000"/>
                </a:solidFill>
              </a:rPr>
              <a:t>AP is recognized at most colleges</a:t>
            </a:r>
          </a:p>
          <a:p>
            <a:pPr marL="342900" indent="-342900">
              <a:buFont typeface="Wingdings" panose="05000000000000000000" pitchFamily="2" charset="2"/>
              <a:buChar char="Ø"/>
            </a:pPr>
            <a:r>
              <a:rPr lang="en-US" sz="2400" b="1" dirty="0">
                <a:solidFill>
                  <a:srgbClr val="FFC000"/>
                </a:solidFill>
              </a:rPr>
              <a:t>AP courses look good on college applications and scholarship applications</a:t>
            </a:r>
          </a:p>
          <a:p>
            <a:pPr marL="342900" indent="-342900">
              <a:buFont typeface="Wingdings" panose="05000000000000000000" pitchFamily="2" charset="2"/>
              <a:buChar char="Ø"/>
            </a:pPr>
            <a:r>
              <a:rPr lang="en-US" sz="2400" b="1" dirty="0">
                <a:solidFill>
                  <a:srgbClr val="FFC000"/>
                </a:solidFill>
              </a:rPr>
              <a:t>AP Study Skills available for any student taking AP, some students will be required to take Study Skills</a:t>
            </a:r>
            <a:endParaRPr lang="en-US" dirty="0">
              <a:effectLst/>
            </a:endParaRPr>
          </a:p>
        </p:txBody>
      </p:sp>
    </p:spTree>
    <p:extLst>
      <p:ext uri="{BB962C8B-B14F-4D97-AF65-F5344CB8AC3E}">
        <p14:creationId xmlns:p14="http://schemas.microsoft.com/office/powerpoint/2010/main" val="392800558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A8905C-4421-4C1E-BE32-7118D78C228D}"/>
              </a:ext>
            </a:extLst>
          </p:cNvPr>
          <p:cNvSpPr/>
          <p:nvPr/>
        </p:nvSpPr>
        <p:spPr>
          <a:xfrm>
            <a:off x="1143000" y="1905000"/>
            <a:ext cx="7696200" cy="3316292"/>
          </a:xfrm>
          <a:prstGeom prst="rect">
            <a:avLst/>
          </a:prstGeom>
        </p:spPr>
        <p:txBody>
          <a:bodyPr wrap="square">
            <a:spAutoFit/>
          </a:bodyPr>
          <a:lstStyle/>
          <a:p>
            <a:pPr fontAlgn="base">
              <a:buFont typeface="Arial" panose="020B0604020202020204" pitchFamily="34" charset="0"/>
              <a:buChar char="•"/>
            </a:pPr>
            <a:r>
              <a:rPr lang="en-US" sz="3200" dirty="0">
                <a:solidFill>
                  <a:srgbClr val="FFFF00"/>
                </a:solidFill>
                <a:latin typeface="Gill Sans"/>
              </a:rPr>
              <a:t>2 Dual Credit Classes x $210 for class = $420.</a:t>
            </a:r>
            <a:endParaRPr lang="en-US" sz="3200" dirty="0">
              <a:solidFill>
                <a:srgbClr val="FFFF00"/>
              </a:solidFill>
              <a:latin typeface="Arial" panose="020B0604020202020204" pitchFamily="34" charset="0"/>
            </a:endParaRPr>
          </a:p>
          <a:p>
            <a:pPr fontAlgn="base">
              <a:spcBef>
                <a:spcPts val="700"/>
              </a:spcBef>
              <a:buFont typeface="Arial" panose="020B0604020202020204" pitchFamily="34" charset="0"/>
              <a:buChar char="•"/>
            </a:pPr>
            <a:r>
              <a:rPr lang="en-US" sz="3200" dirty="0">
                <a:solidFill>
                  <a:srgbClr val="FFFF00"/>
                </a:solidFill>
                <a:latin typeface="Gill Sans"/>
              </a:rPr>
              <a:t>3 AP Classes x $90 per each test = $270</a:t>
            </a:r>
            <a:endParaRPr lang="en-US" sz="3200" dirty="0">
              <a:solidFill>
                <a:srgbClr val="FFFF00"/>
              </a:solidFill>
              <a:latin typeface="Arial" panose="020B0604020202020204" pitchFamily="34" charset="0"/>
            </a:endParaRPr>
          </a:p>
          <a:p>
            <a:pPr marL="742950" lvl="1" indent="-285750" fontAlgn="base">
              <a:spcBef>
                <a:spcPts val="700"/>
              </a:spcBef>
              <a:buFont typeface="Arial" panose="020B0604020202020204" pitchFamily="34" charset="0"/>
              <a:buChar char="•"/>
            </a:pPr>
            <a:r>
              <a:rPr lang="en-US" sz="3200" dirty="0">
                <a:solidFill>
                  <a:srgbClr val="FFFF00"/>
                </a:solidFill>
                <a:latin typeface="Gill Sans"/>
              </a:rPr>
              <a:t>Total for 5 classes or 15 credit hours = </a:t>
            </a:r>
            <a:r>
              <a:rPr lang="en-US" sz="3200" b="1" u="sng" dirty="0">
                <a:solidFill>
                  <a:srgbClr val="FFFF00"/>
                </a:solidFill>
                <a:latin typeface="Gill Sans"/>
              </a:rPr>
              <a:t>$690</a:t>
            </a:r>
            <a:endParaRPr lang="en-US" sz="3200" dirty="0">
              <a:solidFill>
                <a:srgbClr val="FFFF00"/>
              </a:solidFill>
              <a:latin typeface="Gill Sans"/>
            </a:endParaRPr>
          </a:p>
          <a:p>
            <a:pPr fontAlgn="base">
              <a:spcBef>
                <a:spcPts val="700"/>
              </a:spcBef>
              <a:buFont typeface="Arial" panose="020B0604020202020204" pitchFamily="34" charset="0"/>
              <a:buChar char="•"/>
            </a:pPr>
            <a:r>
              <a:rPr lang="en-US" sz="3200" b="1" u="sng" dirty="0">
                <a:solidFill>
                  <a:srgbClr val="FFFF00"/>
                </a:solidFill>
                <a:latin typeface="Gill Sans"/>
              </a:rPr>
              <a:t>15 credit hours at Missouri State University is nearly $8,000</a:t>
            </a:r>
            <a:endParaRPr lang="en-US" sz="3200" b="1" i="0" u="none" strike="noStrike" dirty="0">
              <a:solidFill>
                <a:srgbClr val="FFFF00"/>
              </a:solidFill>
              <a:effectLst/>
              <a:latin typeface="Arial" panose="020B0604020202020204" pitchFamily="34" charset="0"/>
            </a:endParaRPr>
          </a:p>
        </p:txBody>
      </p:sp>
      <p:sp>
        <p:nvSpPr>
          <p:cNvPr id="7" name="Rectangle 6">
            <a:extLst>
              <a:ext uri="{FF2B5EF4-FFF2-40B4-BE49-F238E27FC236}">
                <a16:creationId xmlns:a16="http://schemas.microsoft.com/office/drawing/2014/main" id="{77EA1C4A-ADDB-473F-8DCD-6F294175AAB4}"/>
              </a:ext>
            </a:extLst>
          </p:cNvPr>
          <p:cNvSpPr/>
          <p:nvPr/>
        </p:nvSpPr>
        <p:spPr>
          <a:xfrm>
            <a:off x="914400" y="914400"/>
            <a:ext cx="4191000" cy="769441"/>
          </a:xfrm>
          <a:prstGeom prst="rect">
            <a:avLst/>
          </a:prstGeom>
        </p:spPr>
        <p:txBody>
          <a:bodyPr wrap="square">
            <a:spAutoFit/>
          </a:bodyPr>
          <a:lstStyle/>
          <a:p>
            <a:r>
              <a:rPr lang="en-US" sz="4400" dirty="0">
                <a:solidFill>
                  <a:srgbClr val="FFFF00"/>
                </a:solidFill>
                <a:latin typeface="Impact" panose="020B0806030902050204" pitchFamily="34" charset="0"/>
              </a:rPr>
              <a:t>COST ANALYSIS</a:t>
            </a:r>
            <a:endParaRPr lang="en-US" sz="4400" dirty="0">
              <a:solidFill>
                <a:srgbClr val="FFFF00"/>
              </a:solidFill>
            </a:endParaRPr>
          </a:p>
        </p:txBody>
      </p:sp>
    </p:spTree>
    <p:extLst>
      <p:ext uri="{BB962C8B-B14F-4D97-AF65-F5344CB8AC3E}">
        <p14:creationId xmlns:p14="http://schemas.microsoft.com/office/powerpoint/2010/main" val="13051251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48200" y="3961093"/>
            <a:ext cx="3124200" cy="2287307"/>
          </a:xfrm>
          <a:prstGeom prst="rect">
            <a:avLst/>
          </a:prstGeom>
        </p:spPr>
      </p:pic>
      <p:sp>
        <p:nvSpPr>
          <p:cNvPr id="2" name="Title 1"/>
          <p:cNvSpPr>
            <a:spLocks noGrp="1"/>
          </p:cNvSpPr>
          <p:nvPr>
            <p:ph type="ctrTitle"/>
          </p:nvPr>
        </p:nvSpPr>
        <p:spPr>
          <a:xfrm rot="16200000">
            <a:off x="-2667252" y="2667253"/>
            <a:ext cx="6858001" cy="1523495"/>
          </a:xfrm>
        </p:spPr>
        <p:txBody>
          <a:bodyPr/>
          <a:lstStyle/>
          <a:p>
            <a:pPr algn="ctr"/>
            <a:r>
              <a:rPr lang="en-US" dirty="0"/>
              <a:t>Parkview High School</a:t>
            </a:r>
          </a:p>
        </p:txBody>
      </p:sp>
      <p:sp>
        <p:nvSpPr>
          <p:cNvPr id="4" name="TextBox 3"/>
          <p:cNvSpPr txBox="1"/>
          <p:nvPr/>
        </p:nvSpPr>
        <p:spPr>
          <a:xfrm>
            <a:off x="1" y="9525"/>
            <a:ext cx="9144000" cy="830997"/>
          </a:xfrm>
          <a:prstGeom prst="rect">
            <a:avLst/>
          </a:prstGeom>
          <a:noFill/>
        </p:spPr>
        <p:txBody>
          <a:bodyPr wrap="square" rtlCol="0">
            <a:spAutoFit/>
          </a:bodyPr>
          <a:lstStyle/>
          <a:p>
            <a:pPr algn="ctr"/>
            <a:r>
              <a:rPr lang="en-US" sz="4800" b="1" dirty="0">
                <a:solidFill>
                  <a:srgbClr val="FFC000"/>
                </a:solidFill>
                <a:latin typeface="Britannic Bold" pitchFamily="34" charset="0"/>
              </a:rPr>
              <a:t>Dual Credit Courses</a:t>
            </a:r>
            <a:endParaRPr lang="en-US" sz="4800" b="1" dirty="0">
              <a:solidFill>
                <a:srgbClr val="FFC000"/>
              </a:solidFill>
              <a:effectLst>
                <a:innerShdw blurRad="63500" dist="50800" dir="13500000">
                  <a:prstClr val="black">
                    <a:alpha val="50000"/>
                  </a:prstClr>
                </a:innerShdw>
              </a:effectLst>
              <a:latin typeface="Britannic Bold" pitchFamily="34" charset="0"/>
            </a:endParaRPr>
          </a:p>
        </p:txBody>
      </p:sp>
      <p:sp>
        <p:nvSpPr>
          <p:cNvPr id="14" name="Rectangle 3"/>
          <p:cNvSpPr txBox="1">
            <a:spLocks noRot="1" noChangeArrowheads="1"/>
          </p:cNvSpPr>
          <p:nvPr/>
        </p:nvSpPr>
        <p:spPr>
          <a:xfrm>
            <a:off x="1431925" y="6131779"/>
            <a:ext cx="8388350" cy="4191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a:p>
            <a:pPr>
              <a:buFont typeface="Wingdings" panose="05000000000000000000" pitchFamily="2" charset="2"/>
              <a:buNone/>
            </a:pPr>
            <a:endParaRPr lang="en-US" altLang="en-US" dirty="0"/>
          </a:p>
          <a:p>
            <a:endParaRPr lang="en-US" altLang="en-US" dirty="0"/>
          </a:p>
        </p:txBody>
      </p:sp>
      <p:sp>
        <p:nvSpPr>
          <p:cNvPr id="7" name="Rectangle 3"/>
          <p:cNvSpPr txBox="1">
            <a:spLocks noRot="1" noChangeArrowheads="1"/>
          </p:cNvSpPr>
          <p:nvPr/>
        </p:nvSpPr>
        <p:spPr>
          <a:xfrm>
            <a:off x="990600" y="5486400"/>
            <a:ext cx="8007350" cy="5029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p:txBody>
      </p:sp>
      <p:sp>
        <p:nvSpPr>
          <p:cNvPr id="3" name="Rectangle 2"/>
          <p:cNvSpPr/>
          <p:nvPr/>
        </p:nvSpPr>
        <p:spPr>
          <a:xfrm>
            <a:off x="574969" y="6269578"/>
            <a:ext cx="7994063" cy="523220"/>
          </a:xfrm>
          <a:prstGeom prst="rect">
            <a:avLst/>
          </a:prstGeom>
        </p:spPr>
        <p:txBody>
          <a:bodyPr wrap="square">
            <a:spAutoFit/>
          </a:bodyPr>
          <a:lstStyle/>
          <a:p>
            <a:pPr algn="ctr"/>
            <a:r>
              <a:rPr lang="en-US" sz="2800" b="1" dirty="0">
                <a:solidFill>
                  <a:srgbClr val="FFC000"/>
                </a:solidFill>
                <a:ea typeface="Times New Roman" panose="02020603050405020304" pitchFamily="18" charset="0"/>
              </a:rPr>
              <a:t>Current cost per credit hour is $70 </a:t>
            </a:r>
          </a:p>
        </p:txBody>
      </p:sp>
      <p:pic>
        <p:nvPicPr>
          <p:cNvPr id="1026" name="Picture 2" descr="http://www.drury.edu/uc/logo/DruryVerticalCres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497" y="3962400"/>
            <a:ext cx="2896103" cy="22873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52501" y="1017747"/>
            <a:ext cx="7239000" cy="584775"/>
          </a:xfrm>
          <a:prstGeom prst="rect">
            <a:avLst/>
          </a:prstGeom>
        </p:spPr>
        <p:txBody>
          <a:bodyPr wrap="square">
            <a:spAutoFit/>
          </a:bodyPr>
          <a:lstStyle/>
          <a:p>
            <a:pPr algn="ctr">
              <a:defRPr/>
            </a:pPr>
            <a:r>
              <a:rPr lang="en-US" sz="3200" b="1" dirty="0">
                <a:solidFill>
                  <a:srgbClr val="FFC000"/>
                </a:solidFill>
              </a:rPr>
              <a:t>Earn College Credit at PHS!!!</a:t>
            </a:r>
          </a:p>
        </p:txBody>
      </p:sp>
      <p:sp>
        <p:nvSpPr>
          <p:cNvPr id="15" name="Rectangle 14"/>
          <p:cNvSpPr/>
          <p:nvPr/>
        </p:nvSpPr>
        <p:spPr>
          <a:xfrm>
            <a:off x="1371600" y="1602522"/>
            <a:ext cx="7010399" cy="2862322"/>
          </a:xfrm>
          <a:prstGeom prst="rect">
            <a:avLst/>
          </a:prstGeom>
        </p:spPr>
        <p:txBody>
          <a:bodyPr wrap="square">
            <a:spAutoFit/>
          </a:bodyPr>
          <a:lstStyle/>
          <a:p>
            <a:pPr marL="342900" indent="-342900">
              <a:buFont typeface="Wingdings" panose="05000000000000000000" pitchFamily="2" charset="2"/>
              <a:buChar char="Ø"/>
            </a:pPr>
            <a:r>
              <a:rPr lang="en-US" sz="2400" b="1" dirty="0">
                <a:solidFill>
                  <a:srgbClr val="FFC000"/>
                </a:solidFill>
              </a:rPr>
              <a:t>Over 60 hours of dual credit courses available</a:t>
            </a:r>
          </a:p>
          <a:p>
            <a:pPr marL="342900" indent="-342900">
              <a:buFont typeface="Wingdings" panose="05000000000000000000" pitchFamily="2" charset="2"/>
              <a:buChar char="Ø"/>
            </a:pPr>
            <a:r>
              <a:rPr lang="en-US" sz="2400" b="1" dirty="0">
                <a:solidFill>
                  <a:srgbClr val="FFC000"/>
                </a:solidFill>
              </a:rPr>
              <a:t>Smaller class sizes than on college campuses</a:t>
            </a:r>
          </a:p>
          <a:p>
            <a:pPr marL="342900" indent="-342900">
              <a:buFont typeface="Wingdings" panose="05000000000000000000" pitchFamily="2" charset="2"/>
              <a:buChar char="Ø"/>
            </a:pPr>
            <a:r>
              <a:rPr lang="en-US" sz="2400" b="1" dirty="0">
                <a:solidFill>
                  <a:srgbClr val="FFC000"/>
                </a:solidFill>
              </a:rPr>
              <a:t>Cost of Dual Credit courses is significantly less than the same course in college</a:t>
            </a:r>
          </a:p>
          <a:p>
            <a:pPr marL="342900" indent="-342900">
              <a:buFont typeface="Wingdings" panose="05000000000000000000" pitchFamily="2" charset="2"/>
              <a:buChar char="Ø"/>
            </a:pPr>
            <a:r>
              <a:rPr lang="en-US" sz="2400" b="1" dirty="0">
                <a:solidFill>
                  <a:srgbClr val="FFC000"/>
                </a:solidFill>
              </a:rPr>
              <a:t>MSU offers Free/Reduced Lunch Scholarship = 6 credit hours free/semester, transferrable credit</a:t>
            </a:r>
          </a:p>
          <a:p>
            <a:pPr marL="342900" indent="-342900">
              <a:buFont typeface="Wingdings" panose="05000000000000000000" pitchFamily="2" charset="2"/>
              <a:buChar char="Ø"/>
            </a:pPr>
            <a:endParaRPr lang="en-US" dirty="0"/>
          </a:p>
          <a:p>
            <a:endParaRPr lang="en-US" dirty="0">
              <a:effectLst/>
            </a:endParaRPr>
          </a:p>
        </p:txBody>
      </p:sp>
    </p:spTree>
    <p:extLst>
      <p:ext uri="{BB962C8B-B14F-4D97-AF65-F5344CB8AC3E}">
        <p14:creationId xmlns:p14="http://schemas.microsoft.com/office/powerpoint/2010/main" val="32682608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1532A-04EB-4ADC-8A66-2FF5C672707C}"/>
              </a:ext>
            </a:extLst>
          </p:cNvPr>
          <p:cNvSpPr>
            <a:spLocks noGrp="1"/>
          </p:cNvSpPr>
          <p:nvPr>
            <p:ph type="title"/>
          </p:nvPr>
        </p:nvSpPr>
        <p:spPr/>
        <p:txBody>
          <a:bodyPr/>
          <a:lstStyle/>
          <a:p>
            <a:r>
              <a:rPr lang="en-US" dirty="0"/>
              <a:t>Dual Credit Classes at Parkview</a:t>
            </a:r>
          </a:p>
        </p:txBody>
      </p:sp>
      <p:sp>
        <p:nvSpPr>
          <p:cNvPr id="5" name="Text Placeholder 4">
            <a:extLst>
              <a:ext uri="{FF2B5EF4-FFF2-40B4-BE49-F238E27FC236}">
                <a16:creationId xmlns:a16="http://schemas.microsoft.com/office/drawing/2014/main" id="{6430C041-27B2-495D-A10A-E68B37FEA420}"/>
              </a:ext>
            </a:extLst>
          </p:cNvPr>
          <p:cNvSpPr>
            <a:spLocks noGrp="1"/>
          </p:cNvSpPr>
          <p:nvPr>
            <p:ph type="body" sz="quarter" idx="10"/>
          </p:nvPr>
        </p:nvSpPr>
        <p:spPr>
          <a:xfrm>
            <a:off x="381000" y="1411552"/>
            <a:ext cx="8382000" cy="1871282"/>
          </a:xfrm>
        </p:spPr>
        <p:txBody>
          <a:bodyPr/>
          <a:lstStyle/>
          <a:p>
            <a:r>
              <a:rPr lang="en-US" dirty="0"/>
              <a:t>Go to the Counseling page of the Parkview website and click on the link that says Dual credit  </a:t>
            </a:r>
            <a:r>
              <a:rPr lang="en-US" dirty="0">
                <a:hlinkClick r:id="rId2"/>
              </a:rPr>
              <a:t>Dual Credit Link</a:t>
            </a:r>
            <a:endParaRPr lang="en-US" dirty="0"/>
          </a:p>
          <a:p>
            <a:endParaRPr lang="en-US" dirty="0"/>
          </a:p>
        </p:txBody>
      </p:sp>
      <p:pic>
        <p:nvPicPr>
          <p:cNvPr id="1026" name="Picture 2" descr="MSU ">
            <a:extLst>
              <a:ext uri="{FF2B5EF4-FFF2-40B4-BE49-F238E27FC236}">
                <a16:creationId xmlns:a16="http://schemas.microsoft.com/office/drawing/2014/main" id="{0351C919-D353-489E-84A0-9BA9D961F2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44"/>
          <a:stretch/>
        </p:blipFill>
        <p:spPr bwMode="auto">
          <a:xfrm>
            <a:off x="2628900" y="3048000"/>
            <a:ext cx="3886200" cy="347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114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667252" y="2667253"/>
            <a:ext cx="6858001" cy="1523495"/>
          </a:xfrm>
        </p:spPr>
        <p:txBody>
          <a:bodyPr/>
          <a:lstStyle/>
          <a:p>
            <a:pPr algn="ctr"/>
            <a:r>
              <a:rPr lang="en-US" dirty="0"/>
              <a:t>Parkview High School</a:t>
            </a:r>
          </a:p>
        </p:txBody>
      </p:sp>
      <p:sp>
        <p:nvSpPr>
          <p:cNvPr id="14" name="Rectangle 3"/>
          <p:cNvSpPr txBox="1">
            <a:spLocks noRot="1" noChangeArrowheads="1"/>
          </p:cNvSpPr>
          <p:nvPr/>
        </p:nvSpPr>
        <p:spPr>
          <a:xfrm>
            <a:off x="1431925" y="6131779"/>
            <a:ext cx="8388350" cy="4191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a:p>
            <a:pPr>
              <a:buFont typeface="Wingdings" panose="05000000000000000000" pitchFamily="2" charset="2"/>
              <a:buNone/>
            </a:pPr>
            <a:endParaRPr lang="en-US" altLang="en-US" dirty="0"/>
          </a:p>
          <a:p>
            <a:endParaRPr lang="en-US" altLang="en-US" dirty="0"/>
          </a:p>
        </p:txBody>
      </p:sp>
      <p:sp>
        <p:nvSpPr>
          <p:cNvPr id="7" name="Rectangle 3"/>
          <p:cNvSpPr txBox="1">
            <a:spLocks noRot="1" noChangeArrowheads="1"/>
          </p:cNvSpPr>
          <p:nvPr/>
        </p:nvSpPr>
        <p:spPr>
          <a:xfrm>
            <a:off x="990600" y="5486400"/>
            <a:ext cx="8007350" cy="50292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6285"/>
            <a:ext cx="5638800" cy="1143000"/>
          </a:xfrm>
          <a:prstGeom prst="rect">
            <a:avLst/>
          </a:prstGeom>
        </p:spPr>
      </p:pic>
      <p:sp>
        <p:nvSpPr>
          <p:cNvPr id="6" name="Rectangle 5"/>
          <p:cNvSpPr/>
          <p:nvPr/>
        </p:nvSpPr>
        <p:spPr>
          <a:xfrm>
            <a:off x="761748" y="1322100"/>
            <a:ext cx="7682793" cy="5632311"/>
          </a:xfrm>
          <a:prstGeom prst="rect">
            <a:avLst/>
          </a:prstGeom>
        </p:spPr>
        <p:txBody>
          <a:bodyPr wrap="square">
            <a:spAutoFit/>
          </a:bodyPr>
          <a:lstStyle/>
          <a:p>
            <a:r>
              <a:rPr lang="en-US" sz="2400" b="1" dirty="0">
                <a:solidFill>
                  <a:srgbClr val="FFC000"/>
                </a:solidFill>
                <a:ea typeface="Times New Roman" panose="02020603050405020304" pitchFamily="18" charset="0"/>
              </a:rPr>
              <a:t>Leadership 201</a:t>
            </a:r>
          </a:p>
          <a:p>
            <a:pPr marL="800100" lvl="1" indent="-342900">
              <a:buFont typeface="Wingdings" panose="05000000000000000000" pitchFamily="2" charset="2"/>
              <a:buChar char="Ø"/>
            </a:pPr>
            <a:r>
              <a:rPr lang="en-US" sz="2000" b="1" dirty="0">
                <a:solidFill>
                  <a:srgbClr val="FFC000"/>
                </a:solidFill>
                <a:ea typeface="Calibri" panose="020F0502020204030204" pitchFamily="34" charset="0"/>
              </a:rPr>
              <a:t>A semester course that requires applying the skills learned from Leadership 101 in a Project Based Learning Setting</a:t>
            </a:r>
          </a:p>
          <a:p>
            <a:pPr marL="800100" lvl="1" indent="-342900">
              <a:buFont typeface="Wingdings" panose="05000000000000000000" pitchFamily="2" charset="2"/>
              <a:buChar char="Ø"/>
            </a:pPr>
            <a:r>
              <a:rPr lang="en-US" sz="2000" b="1" dirty="0">
                <a:solidFill>
                  <a:srgbClr val="FFC000"/>
                </a:solidFill>
                <a:ea typeface="Calibri" panose="020F0502020204030204" pitchFamily="34" charset="0"/>
              </a:rPr>
              <a:t>Completion of 10 community service hours is required</a:t>
            </a:r>
          </a:p>
          <a:p>
            <a:pPr marL="800100" lvl="1" indent="-342900">
              <a:buFont typeface="Wingdings" panose="05000000000000000000" pitchFamily="2" charset="2"/>
              <a:buChar char="Ø"/>
            </a:pPr>
            <a:r>
              <a:rPr lang="en-US" sz="2000" b="1" dirty="0">
                <a:solidFill>
                  <a:srgbClr val="FFC000"/>
                </a:solidFill>
                <a:ea typeface="Calibri" panose="020F0502020204030204" pitchFamily="34" charset="0"/>
              </a:rPr>
              <a:t>Course prerequisite is an A or B in Leadership 101</a:t>
            </a:r>
          </a:p>
          <a:p>
            <a:pPr marL="800100" lvl="1" indent="-342900">
              <a:buFont typeface="Wingdings" panose="05000000000000000000" pitchFamily="2" charset="2"/>
              <a:buChar char="Ø"/>
            </a:pPr>
            <a:r>
              <a:rPr lang="en-US" sz="2000" b="1" dirty="0">
                <a:solidFill>
                  <a:srgbClr val="FFC000"/>
                </a:solidFill>
                <a:ea typeface="Calibri" panose="020F0502020204030204" pitchFamily="34" charset="0"/>
              </a:rPr>
              <a:t>Junior students may take this course first semester</a:t>
            </a:r>
          </a:p>
          <a:p>
            <a:pPr lvl="1"/>
            <a:endParaRPr lang="en-US" sz="1200" b="1" dirty="0">
              <a:solidFill>
                <a:srgbClr val="FFC000"/>
              </a:solidFill>
              <a:ea typeface="Calibri" panose="020F0502020204030204" pitchFamily="34" charset="0"/>
            </a:endParaRPr>
          </a:p>
          <a:p>
            <a:r>
              <a:rPr lang="en-US" sz="2400" b="1" dirty="0">
                <a:solidFill>
                  <a:srgbClr val="FFC000"/>
                </a:solidFill>
                <a:ea typeface="Calibri" panose="020F0502020204030204" pitchFamily="34" charset="0"/>
              </a:rPr>
              <a:t>Leadership 301</a:t>
            </a:r>
          </a:p>
          <a:p>
            <a:pPr marL="800100" lvl="1" indent="-342900">
              <a:buFont typeface="Wingdings" panose="05000000000000000000" pitchFamily="2" charset="2"/>
              <a:buChar char="Ø"/>
            </a:pPr>
            <a:r>
              <a:rPr lang="en-US" sz="2000" b="1" dirty="0">
                <a:solidFill>
                  <a:srgbClr val="FFC000"/>
                </a:solidFill>
                <a:ea typeface="Calibri" panose="020F0502020204030204" pitchFamily="34" charset="0"/>
              </a:rPr>
              <a:t>A semester course that enhances problem solving skills in the areas of ethical decisions, collaboration, and fostering relationships with team members</a:t>
            </a:r>
          </a:p>
          <a:p>
            <a:pPr marL="800100" lvl="1" indent="-342900">
              <a:buFont typeface="Wingdings" panose="05000000000000000000" pitchFamily="2" charset="2"/>
              <a:buChar char="Ø"/>
            </a:pPr>
            <a:r>
              <a:rPr lang="en-US" sz="2000" b="1" dirty="0">
                <a:solidFill>
                  <a:srgbClr val="FFC000"/>
                </a:solidFill>
                <a:ea typeface="Calibri" panose="020F0502020204030204" pitchFamily="34" charset="0"/>
              </a:rPr>
              <a:t>Completion of 15 community service hours is required</a:t>
            </a:r>
          </a:p>
          <a:p>
            <a:pPr marL="800100" lvl="1" indent="-342900">
              <a:buFont typeface="Wingdings" panose="05000000000000000000" pitchFamily="2" charset="2"/>
              <a:buChar char="Ø"/>
            </a:pPr>
            <a:r>
              <a:rPr lang="en-US" sz="2000" b="1" dirty="0">
                <a:solidFill>
                  <a:srgbClr val="FFC000"/>
                </a:solidFill>
                <a:ea typeface="Calibri" panose="020F0502020204030204" pitchFamily="34" charset="0"/>
              </a:rPr>
              <a:t>Course prerequisite is an A or B in Leadership 201</a:t>
            </a:r>
            <a:endParaRPr lang="en-US" sz="2400" dirty="0"/>
          </a:p>
          <a:p>
            <a:pPr lvl="1"/>
            <a:endParaRPr lang="en-US" sz="1200" b="1" dirty="0">
              <a:solidFill>
                <a:srgbClr val="FFC000"/>
              </a:solidFill>
              <a:ea typeface="Calibri" panose="020F0502020204030204" pitchFamily="34" charset="0"/>
            </a:endParaRPr>
          </a:p>
          <a:p>
            <a:r>
              <a:rPr lang="en-US" sz="2400" b="1" dirty="0">
                <a:solidFill>
                  <a:srgbClr val="FFC000"/>
                </a:solidFill>
                <a:ea typeface="Calibri" panose="020F0502020204030204" pitchFamily="34" charset="0"/>
              </a:rPr>
              <a:t>Leadership 401</a:t>
            </a:r>
          </a:p>
          <a:p>
            <a:pPr marL="800100" lvl="1" indent="-342900">
              <a:buFont typeface="Wingdings" panose="05000000000000000000" pitchFamily="2" charset="2"/>
              <a:buChar char="Ø"/>
            </a:pPr>
            <a:r>
              <a:rPr lang="en-US" sz="2000" b="1" dirty="0">
                <a:solidFill>
                  <a:srgbClr val="FFC000"/>
                </a:solidFill>
                <a:ea typeface="Calibri" panose="020F0502020204030204" pitchFamily="34" charset="0"/>
              </a:rPr>
              <a:t>Course prerequisite is an A or B in Leadership 301</a:t>
            </a:r>
          </a:p>
          <a:p>
            <a:pPr marL="800100" lvl="1" indent="-342900">
              <a:buFont typeface="Wingdings" panose="05000000000000000000" pitchFamily="2" charset="2"/>
              <a:buChar char="Ø"/>
            </a:pPr>
            <a:r>
              <a:rPr lang="en-US" sz="2000" b="1" dirty="0">
                <a:solidFill>
                  <a:srgbClr val="FFC000"/>
                </a:solidFill>
              </a:rPr>
              <a:t>Capstone Project </a:t>
            </a:r>
          </a:p>
          <a:p>
            <a:pPr marL="800100" lvl="1" indent="-342900">
              <a:buFont typeface="Wingdings" panose="05000000000000000000" pitchFamily="2" charset="2"/>
              <a:buChar char="Ø"/>
            </a:pPr>
            <a:r>
              <a:rPr lang="en-US" sz="2000" b="1" dirty="0">
                <a:solidFill>
                  <a:srgbClr val="FFC000"/>
                </a:solidFill>
              </a:rPr>
              <a:t>Dual Credit Course</a:t>
            </a:r>
            <a:endParaRPr lang="en-US" sz="2400" dirty="0"/>
          </a:p>
        </p:txBody>
      </p:sp>
    </p:spTree>
    <p:extLst>
      <p:ext uri="{BB962C8B-B14F-4D97-AF65-F5344CB8AC3E}">
        <p14:creationId xmlns:p14="http://schemas.microsoft.com/office/powerpoint/2010/main" val="3606530104"/>
      </p:ext>
    </p:extLst>
  </p:cSld>
  <p:clrMapOvr>
    <a:masterClrMapping/>
  </p:clrMapOvr>
  <p:transition>
    <p:fade/>
  </p:transition>
</p:sld>
</file>

<file path=ppt/theme/theme1.xml><?xml version="1.0" encoding="utf-8"?>
<a:theme xmlns:a="http://schemas.openxmlformats.org/drawingml/2006/main" name="1_Green_Swirls_Template_Segoe_TP10286742">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463396-7DAC-4B7F-8764-DBF66DCA06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(Green swirls design)</Template>
  <TotalTime>8418</TotalTime>
  <Words>3022</Words>
  <Application>Microsoft Office PowerPoint</Application>
  <PresentationFormat>On-screen Show (4:3)</PresentationFormat>
  <Paragraphs>246</Paragraphs>
  <Slides>22</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Arial</vt:lpstr>
      <vt:lpstr>Bahnschrift SemiLight</vt:lpstr>
      <vt:lpstr>Britannic Bold</vt:lpstr>
      <vt:lpstr>Calibri</vt:lpstr>
      <vt:lpstr>Courier New</vt:lpstr>
      <vt:lpstr>Gill Sans</vt:lpstr>
      <vt:lpstr>Impact</vt:lpstr>
      <vt:lpstr>Segoe</vt:lpstr>
      <vt:lpstr>Times New Roman</vt:lpstr>
      <vt:lpstr>Wingdings</vt:lpstr>
      <vt:lpstr>Wingdings 3</vt:lpstr>
      <vt:lpstr>1_Green_Swirls_Template_Segoe_TP10286742</vt:lpstr>
      <vt:lpstr>White with Courier font for code slides</vt:lpstr>
      <vt:lpstr>Parkview High School</vt:lpstr>
      <vt:lpstr>Parkview High School</vt:lpstr>
      <vt:lpstr>Parkview High School</vt:lpstr>
      <vt:lpstr>Parkview High School</vt:lpstr>
      <vt:lpstr>Parkview High School</vt:lpstr>
      <vt:lpstr>PowerPoint Presentation</vt:lpstr>
      <vt:lpstr>Parkview High School</vt:lpstr>
      <vt:lpstr>Dual Credit Classes at Parkview</vt:lpstr>
      <vt:lpstr>Parkview High School</vt:lpstr>
      <vt:lpstr>Parkview High School</vt:lpstr>
      <vt:lpstr>Parkview High School</vt:lpstr>
      <vt:lpstr>Parkview High School</vt:lpstr>
      <vt:lpstr>Parkview High School</vt:lpstr>
      <vt:lpstr>Classes missing on the course request papers</vt:lpstr>
      <vt:lpstr>Completing the ICAP Form</vt:lpstr>
      <vt:lpstr>A+ Scholarship Info, page 2 of ICAP</vt:lpstr>
      <vt:lpstr>Other Certifications you can earn, ICAP page 2</vt:lpstr>
      <vt:lpstr>Use the sample plans for ideas, and replace the electives with the ones you want.</vt:lpstr>
      <vt:lpstr>Parkview High School</vt:lpstr>
      <vt:lpstr>PowerPoint Presentation</vt:lpstr>
      <vt:lpstr>Print your completed form  Take it home to be signed by Parent/Guardian on the line by your current grade.  BRING IT BACK SIGNED AND COMPLETED on ______________.  About one week from today.</vt:lpstr>
      <vt:lpstr>THANK YOU! THE PHS COUNSELING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Parkview High School</dc:title>
  <dc:creator>Wilson, Jeremy L.</dc:creator>
  <cp:keywords/>
  <cp:lastModifiedBy>Cooper, Joyce L.</cp:lastModifiedBy>
  <cp:revision>179</cp:revision>
  <cp:lastPrinted>2016-01-12T20:37:51Z</cp:lastPrinted>
  <dcterms:created xsi:type="dcterms:W3CDTF">2016-01-12T15:27:44Z</dcterms:created>
  <dcterms:modified xsi:type="dcterms:W3CDTF">2022-01-10T22:59:21Z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TC102867429990</vt:lpwstr>
  </property>
</Properties>
</file>